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8" r:id="rId5"/>
    <p:sldId id="280" r:id="rId6"/>
    <p:sldId id="259" r:id="rId7"/>
    <p:sldId id="275" r:id="rId8"/>
    <p:sldId id="276" r:id="rId9"/>
    <p:sldId id="274" r:id="rId10"/>
    <p:sldId id="277" r:id="rId11"/>
    <p:sldId id="278" r:id="rId12"/>
    <p:sldId id="279" r:id="rId13"/>
    <p:sldId id="260" r:id="rId14"/>
    <p:sldId id="261" r:id="rId15"/>
    <p:sldId id="262" r:id="rId16"/>
    <p:sldId id="264" r:id="rId17"/>
    <p:sldId id="263" r:id="rId18"/>
    <p:sldId id="267" r:id="rId19"/>
    <p:sldId id="268" r:id="rId20"/>
    <p:sldId id="269" r:id="rId21"/>
    <p:sldId id="270" r:id="rId22"/>
    <p:sldId id="271" r:id="rId23"/>
    <p:sldId id="272" r:id="rId24"/>
    <p:sldId id="273"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B4759-8369-458A-84E1-1AFFD97B7644}" v="1246" dt="2021-10-11T11:49:47.704"/>
    <p1510:client id="{13BA4EC0-0FE6-4A6F-B3FD-34FE62B1C6C0}" v="572" dt="2021-09-20T11:49:30.275"/>
    <p1510:client id="{21D2F411-6B1F-49AE-B61A-4D6274F419A2}" v="1092" dt="2022-01-03T12:39:52.946"/>
    <p1510:client id="{2542A467-5423-4C25-BC8B-6D37B60DB184}" v="422" dt="2021-11-29T12:42:10.735"/>
    <p1510:client id="{2E2BA6AA-B2D6-43B4-A79A-CB520ABC53DC}" v="977" dt="2021-11-15T12:39:39.751"/>
    <p1510:client id="{3E56F0DA-7C7F-4233-B9BC-54D91E85E844}" v="829" dt="2021-12-06T12:48:24.607"/>
    <p1510:client id="{808AF902-809C-4320-A2B0-F51B8D0EFFBF}" v="36" dt="2021-11-16T18:44:09.098"/>
    <p1510:client id="{86499FC4-0CDC-A6EA-7A4B-5EFFC108A315}" v="125" dt="2021-10-18T11:46:46.156"/>
    <p1510:client id="{906603DD-9159-4C12-9CCE-71F390FC72DF}" v="873" dt="2021-10-18T11:42:51.494"/>
    <p1510:client id="{B125C5AE-BB15-C75E-0333-4D4362CA6FFF}" v="710" dt="2021-12-13T12:48:58.637"/>
    <p1510:client id="{B476BF75-ABC8-40C9-BAE5-2E353D59563E}" v="902" dt="2021-11-08T12:48:42.642"/>
    <p1510:client id="{B9BF0253-32C5-4842-B9EB-0BBEB35F7838}" v="223" dt="2021-11-17T15:34:18.719"/>
    <p1510:client id="{BA9C8285-5E38-4A57-A0C9-CC8FC09C0B30}" v="1127" dt="2021-09-27T11:43:42.555"/>
    <p1510:client id="{BE45C11D-50D0-DD88-2EEE-641D920294EC}" v="965" dt="2021-11-16T16:20:42.494"/>
    <p1510:client id="{D6C993BD-8578-4C96-B853-4164DAF7899F}" v="169" dt="2021-12-13T12:16:41.004"/>
    <p1510:client id="{DEA74C7C-3056-478C-BC4E-F6A2ED8B4F15}" v="69" dt="2022-01-09T11:12:47.118"/>
    <p1510:client id="{F51CB412-D6CF-40C2-9B9C-3BD7F25AE8F1}" v="13" dt="2022-01-09T11:28:30.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6" d="100"/>
          <a:sy n="86" d="100"/>
        </p:scale>
        <p:origin x="37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de-D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de-D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10"/>
          </p:nvPr>
        </p:nvSpPr>
        <p:spPr/>
        <p:txBody>
          <a:body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de-D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e la date 4"/>
          <p:cNvSpPr>
            <a:spLocks noGrp="1"/>
          </p:cNvSpPr>
          <p:nvPr>
            <p:ph type="dt" sz="half" idx="10"/>
          </p:nvPr>
        </p:nvSpPr>
        <p:spPr/>
        <p:txBody>
          <a:bodyPr/>
          <a:lstStyle/>
          <a:p>
            <a:fld id="{638941B0-F4D5-4460-BCAD-F7E2B41A8257}" type="datetimeFigureOut">
              <a:rPr lang="de-DE" smtClean="0"/>
              <a:t>16.01.2022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de-D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7" name="Espace réservé de la date 6"/>
          <p:cNvSpPr>
            <a:spLocks noGrp="1"/>
          </p:cNvSpPr>
          <p:nvPr>
            <p:ph type="dt" sz="half" idx="10"/>
          </p:nvPr>
        </p:nvSpPr>
        <p:spPr/>
        <p:txBody>
          <a:bodyPr/>
          <a:lstStyle/>
          <a:p>
            <a:fld id="{638941B0-F4D5-4460-BCAD-F7E2B41A8257}" type="datetimeFigureOut">
              <a:rPr lang="de-DE" smtClean="0"/>
              <a:t>16.01.2022</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de-DE"/>
          </a:p>
        </p:txBody>
      </p:sp>
      <p:sp>
        <p:nvSpPr>
          <p:cNvPr id="3" name="Espace réservé de la date 2"/>
          <p:cNvSpPr>
            <a:spLocks noGrp="1"/>
          </p:cNvSpPr>
          <p:nvPr>
            <p:ph type="dt" sz="half" idx="10"/>
          </p:nvPr>
        </p:nvSpPr>
        <p:spPr/>
        <p:txBody>
          <a:bodyPr/>
          <a:lstStyle/>
          <a:p>
            <a:fld id="{638941B0-F4D5-4460-BCAD-F7E2B41A8257}" type="datetimeFigureOut">
              <a:rPr lang="de-DE" smtClean="0"/>
              <a:t>16.01.2022</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de-DE" smtClean="0"/>
              <a:t>16.01.2022</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16.01.2022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de-D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de-DE" smtClean="0"/>
              <a:t>16.01.2022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27C6CCC6-2BE5-4E42-96A4-D1E8E81A3D8E}" type="slidenum">
              <a:rPr lang="de-DE" smtClean="0"/>
              <a:t>‹N°›</a:t>
            </a:fld>
            <a:endParaRPr lang="de-DE"/>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de-D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de-DE" smtClean="0"/>
              <a:t>16.01.2022</a:t>
            </a:fld>
            <a:endParaRPr lang="de-D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de-DE" smtClean="0"/>
              <a:t>‹N°›</a:t>
            </a:fld>
            <a:endParaRPr lang="de-DE"/>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 3" descr="Une image contenant extérieur, bâtiment, vieux, blanc&#10;&#10;Description générée automatiquement">
            <a:extLst>
              <a:ext uri="{FF2B5EF4-FFF2-40B4-BE49-F238E27FC236}">
                <a16:creationId xmlns:a16="http://schemas.microsoft.com/office/drawing/2014/main" id="{F855D62A-D629-44EC-8E58-1164764188B4}"/>
              </a:ext>
            </a:extLst>
          </p:cNvPr>
          <p:cNvPicPr>
            <a:picLocks noChangeAspect="1"/>
          </p:cNvPicPr>
          <p:nvPr/>
        </p:nvPicPr>
        <p:blipFill rotWithShape="1">
          <a:blip r:embed="rId2">
            <a:alphaModFix/>
          </a:blip>
          <a:srcRect t="19938" r="-1" b="14980"/>
          <a:stretch/>
        </p:blipFill>
        <p:spPr>
          <a:xfrm>
            <a:off x="4547937" y="-5"/>
            <a:ext cx="7644062" cy="3681406"/>
          </a:xfrm>
          <a:prstGeom prst="rect">
            <a:avLst/>
          </a:prstGeom>
        </p:spPr>
      </p:pic>
      <p:pic>
        <p:nvPicPr>
          <p:cNvPr id="4" name="Image 4" descr="Une image contenant extérieur, personne&#10;&#10;Description générée automatiquement">
            <a:extLst>
              <a:ext uri="{FF2B5EF4-FFF2-40B4-BE49-F238E27FC236}">
                <a16:creationId xmlns:a16="http://schemas.microsoft.com/office/drawing/2014/main" id="{92B82FD4-3C12-452F-832A-0052002BADFA}"/>
              </a:ext>
            </a:extLst>
          </p:cNvPr>
          <p:cNvPicPr>
            <a:picLocks noChangeAspect="1"/>
          </p:cNvPicPr>
          <p:nvPr/>
        </p:nvPicPr>
        <p:blipFill rotWithShape="1">
          <a:blip r:embed="rId3"/>
          <a:srcRect t="34332" r="-1" b="11522"/>
          <a:stretch/>
        </p:blipFill>
        <p:spPr>
          <a:xfrm>
            <a:off x="4547938" y="3681409"/>
            <a:ext cx="7644062" cy="3176595"/>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DE191252-AD40-41B4-99E0-F7540D215AF2}"/>
              </a:ext>
            </a:extLst>
          </p:cNvPr>
          <p:cNvSpPr txBox="1"/>
          <p:nvPr/>
        </p:nvSpPr>
        <p:spPr>
          <a:xfrm>
            <a:off x="838200" y="1115219"/>
            <a:ext cx="5395912" cy="23876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85000" lnSpcReduction="20000"/>
          </a:bodyPr>
          <a:lstStyle/>
          <a:p>
            <a:pPr>
              <a:lnSpc>
                <a:spcPct val="90000"/>
              </a:lnSpc>
              <a:spcBef>
                <a:spcPct val="0"/>
              </a:spcBef>
              <a:spcAft>
                <a:spcPts val="600"/>
              </a:spcAft>
            </a:pPr>
            <a:endParaRPr lang="fr-FR" sz="3900" b="1" u="sng" kern="1200" dirty="0">
              <a:solidFill>
                <a:schemeClr val="bg1"/>
              </a:solidFill>
              <a:latin typeface="+mj-lt"/>
              <a:ea typeface="+mj-ea"/>
              <a:cs typeface="Calibri Light"/>
            </a:endParaRPr>
          </a:p>
          <a:p>
            <a:pPr>
              <a:lnSpc>
                <a:spcPct val="90000"/>
              </a:lnSpc>
              <a:spcBef>
                <a:spcPct val="0"/>
              </a:spcBef>
              <a:spcAft>
                <a:spcPts val="600"/>
              </a:spcAft>
            </a:pPr>
            <a:r>
              <a:rPr lang="fr-FR" sz="3900" b="1" u="sng" kern="1200" dirty="0">
                <a:solidFill>
                  <a:schemeClr val="bg1"/>
                </a:solidFill>
                <a:latin typeface="+mj-lt"/>
                <a:ea typeface="+mj-ea"/>
                <a:cs typeface="+mj-cs"/>
              </a:rPr>
              <a:t>Le débarquement de Normandie et le massacre d'Oradour sur Glane</a:t>
            </a:r>
            <a:r>
              <a:rPr lang="fr-FR" sz="3900" b="1" u="sng" dirty="0">
                <a:solidFill>
                  <a:schemeClr val="bg1"/>
                </a:solidFill>
                <a:latin typeface="+mj-lt"/>
                <a:ea typeface="+mj-ea"/>
                <a:cs typeface="+mj-cs"/>
              </a:rPr>
              <a:t> : la libération mais aussi des représailles.</a:t>
            </a:r>
            <a:endParaRPr lang="fr-FR" sz="3900" b="1" u="sng" kern="1200" dirty="0">
              <a:solidFill>
                <a:schemeClr val="bg1"/>
              </a:solidFill>
              <a:latin typeface="+mj-lt"/>
              <a:ea typeface="+mj-ea"/>
              <a:cs typeface="Calibri Light"/>
            </a:endParaRP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76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EEE77-587D-4246-8997-0C4167E0F67D}"/>
              </a:ext>
            </a:extLst>
          </p:cNvPr>
          <p:cNvSpPr txBox="1"/>
          <p:nvPr/>
        </p:nvSpPr>
        <p:spPr>
          <a:xfrm>
            <a:off x="172939" y="557227"/>
            <a:ext cx="4558309"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fr-FR" sz="2000" b="1" u="sng" dirty="0"/>
              <a:t>Massacre d'Oradour sur Glane :</a:t>
            </a:r>
            <a:endParaRPr lang="fr-FR" sz="2000" b="1" u="sng">
              <a:cs typeface="Calibri"/>
            </a:endParaRPr>
          </a:p>
          <a:p>
            <a:pPr indent="-228600">
              <a:lnSpc>
                <a:spcPct val="90000"/>
              </a:lnSpc>
              <a:spcAft>
                <a:spcPts val="600"/>
              </a:spcAft>
              <a:buFont typeface="Arial" panose="020B0604020202020204" pitchFamily="34" charset="0"/>
              <a:buChar char="•"/>
            </a:pPr>
            <a:endParaRPr lang="fr-FR" sz="2000" dirty="0">
              <a:cs typeface="Calibri"/>
            </a:endParaRPr>
          </a:p>
          <a:p>
            <a:pPr indent="-228600">
              <a:lnSpc>
                <a:spcPct val="90000"/>
              </a:lnSpc>
              <a:spcAft>
                <a:spcPts val="600"/>
              </a:spcAft>
              <a:buFont typeface="Arial" panose="020B0604020202020204" pitchFamily="34" charset="0"/>
              <a:buChar char="•"/>
            </a:pPr>
            <a:r>
              <a:rPr lang="fr-FR" sz="2000" dirty="0"/>
              <a:t>Mise en contexte : Le massacre d'Oradour sur Glane se situe en Dordogne, cette atrocité a lieu le 10 juin 1944, 4 jours après le débarquement de Normandie.</a:t>
            </a:r>
            <a:endParaRPr lang="fr-FR" sz="2000" dirty="0">
              <a:cs typeface="Calibri"/>
            </a:endParaRPr>
          </a:p>
          <a:p>
            <a:pPr indent="-228600">
              <a:lnSpc>
                <a:spcPct val="90000"/>
              </a:lnSpc>
              <a:spcAft>
                <a:spcPts val="600"/>
              </a:spcAft>
              <a:buFont typeface="Arial" panose="020B0604020202020204" pitchFamily="34" charset="0"/>
              <a:buChar char="•"/>
            </a:pPr>
            <a:endParaRPr lang="fr-FR" sz="2000" dirty="0">
              <a:cs typeface="Calibri"/>
            </a:endParaRPr>
          </a:p>
          <a:p>
            <a:pPr indent="-228600">
              <a:lnSpc>
                <a:spcPct val="90000"/>
              </a:lnSpc>
              <a:spcAft>
                <a:spcPts val="600"/>
              </a:spcAft>
              <a:buFont typeface="Arial" panose="020B0604020202020204" pitchFamily="34" charset="0"/>
              <a:buChar char="•"/>
            </a:pPr>
            <a:r>
              <a:rPr lang="fr-FR" sz="2000" dirty="0"/>
              <a:t>Lorsque les Allemands sont arrivés à Oradour, ils ont établi un périmètre autour de la ville en repoussant vers l'intérieur les habitants qui tentaient de fuir, les femmes et les enfants furent enfermées dans l'église qui fut brûlée peu de temps après, les hommes quant à eux furent rassemblés dans différents lieu choisi au préalable par les Allemands, et furent exécutés à bout portant.</a:t>
            </a:r>
            <a:endParaRPr lang="en-US" sz="2000" dirty="0">
              <a:cs typeface="Calibri"/>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p:txBody>
      </p:sp>
      <p:sp>
        <p:nvSpPr>
          <p:cNvPr id="37" name="Oval 3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840CBE2A-A153-44F1-8C20-DF0066920306}"/>
              </a:ext>
            </a:extLst>
          </p:cNvPr>
          <p:cNvPicPr>
            <a:picLocks noChangeAspect="1"/>
          </p:cNvPicPr>
          <p:nvPr/>
        </p:nvPicPr>
        <p:blipFill rotWithShape="1">
          <a:blip r:embed="rId2"/>
          <a:srcRect l="8757" r="19995" b="3"/>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6">
            <a:extLst>
              <a:ext uri="{FF2B5EF4-FFF2-40B4-BE49-F238E27FC236}">
                <a16:creationId xmlns:a16="http://schemas.microsoft.com/office/drawing/2014/main" id="{0EC6E790-A41E-4331-BE77-01B5291053DF}"/>
              </a:ext>
            </a:extLst>
          </p:cNvPr>
          <p:cNvPicPr>
            <a:picLocks noChangeAspect="1"/>
          </p:cNvPicPr>
          <p:nvPr/>
        </p:nvPicPr>
        <p:blipFill rotWithShape="1">
          <a:blip r:embed="rId3"/>
          <a:srcRect l="2373" r="19521" b="2"/>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9" name="Freeform: Shape 3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a:extLst>
              <a:ext uri="{FF2B5EF4-FFF2-40B4-BE49-F238E27FC236}">
                <a16:creationId xmlns:a16="http://schemas.microsoft.com/office/drawing/2014/main" id="{7CB30875-12E5-45E4-B642-C0530F3992CC}"/>
              </a:ext>
            </a:extLst>
          </p:cNvPr>
          <p:cNvPicPr>
            <a:picLocks noChangeAspect="1"/>
          </p:cNvPicPr>
          <p:nvPr/>
        </p:nvPicPr>
        <p:blipFill rotWithShape="1">
          <a:blip r:embed="rId4"/>
          <a:srcRect l="5165" r="11077"/>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33372395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BD7893-C3D4-4888-A97E-4367F0CC106E}"/>
              </a:ext>
            </a:extLst>
          </p:cNvPr>
          <p:cNvSpPr txBox="1"/>
          <p:nvPr/>
        </p:nvSpPr>
        <p:spPr>
          <a:xfrm>
            <a:off x="527538" y="4756638"/>
            <a:ext cx="11139854" cy="93044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fr-FR" sz="3400" b="1" u="sng" dirty="0">
                <a:solidFill>
                  <a:srgbClr val="FFFFFF"/>
                </a:solidFill>
                <a:latin typeface="+mj-lt"/>
                <a:ea typeface="+mj-ea"/>
                <a:cs typeface="+mj-cs"/>
              </a:rPr>
              <a:t>La SS </a:t>
            </a:r>
            <a:r>
              <a:rPr lang="fr-FR" sz="3400" b="1" u="sng" dirty="0" err="1">
                <a:solidFill>
                  <a:srgbClr val="FFFFFF"/>
                </a:solidFill>
                <a:latin typeface="+mj-lt"/>
                <a:ea typeface="+mj-ea"/>
                <a:cs typeface="+mj-cs"/>
              </a:rPr>
              <a:t>Das</a:t>
            </a:r>
            <a:r>
              <a:rPr lang="fr-FR" sz="3400" b="1" u="sng" dirty="0">
                <a:solidFill>
                  <a:srgbClr val="FFFFFF"/>
                </a:solidFill>
                <a:latin typeface="+mj-lt"/>
                <a:ea typeface="+mj-ea"/>
                <a:cs typeface="+mj-cs"/>
              </a:rPr>
              <a:t> Reich</a:t>
            </a:r>
            <a:r>
              <a:rPr lang="fr-FR" sz="3400" dirty="0">
                <a:solidFill>
                  <a:srgbClr val="FFFFFF"/>
                </a:solidFill>
                <a:latin typeface="+mj-lt"/>
                <a:ea typeface="+mj-ea"/>
                <a:cs typeface="+mj-cs"/>
              </a:rPr>
              <a:t> : lien entre ces deux évènements clés </a:t>
            </a:r>
          </a:p>
        </p:txBody>
      </p:sp>
      <p:pic>
        <p:nvPicPr>
          <p:cNvPr id="7" name="Picture 7">
            <a:extLst>
              <a:ext uri="{FF2B5EF4-FFF2-40B4-BE49-F238E27FC236}">
                <a16:creationId xmlns:a16="http://schemas.microsoft.com/office/drawing/2014/main" id="{E0756642-3240-47FB-9EDA-AE87F5142A6E}"/>
              </a:ext>
            </a:extLst>
          </p:cNvPr>
          <p:cNvPicPr>
            <a:picLocks noChangeAspect="1"/>
          </p:cNvPicPr>
          <p:nvPr/>
        </p:nvPicPr>
        <p:blipFill>
          <a:blip r:embed="rId2"/>
          <a:stretch>
            <a:fillRect/>
          </a:stretch>
        </p:blipFill>
        <p:spPr>
          <a:xfrm>
            <a:off x="320040" y="1146514"/>
            <a:ext cx="3425609" cy="2320071"/>
          </a:xfrm>
          <a:prstGeom prst="rect">
            <a:avLst/>
          </a:prstGeom>
        </p:spPr>
      </p:pic>
      <p:pic>
        <p:nvPicPr>
          <p:cNvPr id="8" name="Picture 8">
            <a:extLst>
              <a:ext uri="{FF2B5EF4-FFF2-40B4-BE49-F238E27FC236}">
                <a16:creationId xmlns:a16="http://schemas.microsoft.com/office/drawing/2014/main" id="{A535A7F0-B3D4-43FD-9DC0-5A1934D10F03}"/>
              </a:ext>
            </a:extLst>
          </p:cNvPr>
          <p:cNvPicPr>
            <a:picLocks noChangeAspect="1"/>
          </p:cNvPicPr>
          <p:nvPr/>
        </p:nvPicPr>
        <p:blipFill>
          <a:blip r:embed="rId3"/>
          <a:stretch>
            <a:fillRect/>
          </a:stretch>
        </p:blipFill>
        <p:spPr>
          <a:xfrm>
            <a:off x="8454521" y="1203868"/>
            <a:ext cx="3433324" cy="2262872"/>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B81A1F0E-6162-46ED-836D-60B0DAA678D2}"/>
              </a:ext>
            </a:extLst>
          </p:cNvPr>
          <p:cNvPicPr>
            <a:picLocks noChangeAspect="1"/>
          </p:cNvPicPr>
          <p:nvPr/>
        </p:nvPicPr>
        <p:blipFill>
          <a:blip r:embed="rId4"/>
          <a:stretch>
            <a:fillRect/>
          </a:stretch>
        </p:blipFill>
        <p:spPr>
          <a:xfrm>
            <a:off x="4450789" y="301291"/>
            <a:ext cx="3312958"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041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9814AB85-9075-4159-9D33-8E0DCA51A0A0}"/>
              </a:ext>
            </a:extLst>
          </p:cNvPr>
          <p:cNvPicPr>
            <a:picLocks noChangeAspect="1"/>
          </p:cNvPicPr>
          <p:nvPr/>
        </p:nvPicPr>
        <p:blipFill rotWithShape="1">
          <a:blip r:embed="rId2"/>
          <a:srcRect t="8706" r="2" b="15807"/>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3" name="Freeform: Shape 12">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Freeform: Shape 14">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4132E6A-2F06-4E33-AC33-202EED5261F9}"/>
              </a:ext>
            </a:extLst>
          </p:cNvPr>
          <p:cNvSpPr txBox="1"/>
          <p:nvPr/>
        </p:nvSpPr>
        <p:spPr>
          <a:xfrm>
            <a:off x="6341361" y="188591"/>
            <a:ext cx="5625083"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Bef>
                <a:spcPct val="0"/>
              </a:spcBef>
              <a:spcAft>
                <a:spcPts val="600"/>
              </a:spcAft>
            </a:pPr>
            <a:r>
              <a:rPr lang="fr-FR" sz="2400" b="1" u="sng" dirty="0">
                <a:latin typeface="+mj-lt"/>
                <a:ea typeface="+mj-ea"/>
                <a:cs typeface="+mj-cs"/>
              </a:rPr>
              <a:t>Cette 2ème division SS a subi de nombreux changements au niveau de ses commandants, en voici quelques exemples :</a:t>
            </a:r>
          </a:p>
        </p:txBody>
      </p:sp>
      <p:sp>
        <p:nvSpPr>
          <p:cNvPr id="3" name="TextBox 2">
            <a:extLst>
              <a:ext uri="{FF2B5EF4-FFF2-40B4-BE49-F238E27FC236}">
                <a16:creationId xmlns:a16="http://schemas.microsoft.com/office/drawing/2014/main" id="{438D6D38-B48C-4261-865F-01B6C5A083E9}"/>
              </a:ext>
            </a:extLst>
          </p:cNvPr>
          <p:cNvSpPr txBox="1"/>
          <p:nvPr/>
        </p:nvSpPr>
        <p:spPr>
          <a:xfrm>
            <a:off x="6226340" y="2009341"/>
            <a:ext cx="5970139"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571500">
              <a:lnSpc>
                <a:spcPct val="90000"/>
              </a:lnSpc>
              <a:spcAft>
                <a:spcPts val="600"/>
              </a:spcAft>
              <a:buFont typeface="Arial" panose="020B0604020202020204" pitchFamily="34" charset="0"/>
              <a:buChar char="•"/>
            </a:pPr>
            <a:r>
              <a:rPr lang="fr-FR" sz="3600" b="1" dirty="0"/>
              <a:t>Paul Hausser, du 19 octobre 1939 au 14 octobre 1941. Il est membre de la </a:t>
            </a:r>
            <a:r>
              <a:rPr lang="fr-FR" sz="3600" b="1" dirty="0" err="1"/>
              <a:t>Waffen</a:t>
            </a:r>
            <a:r>
              <a:rPr lang="fr-FR" sz="3600" b="1" dirty="0"/>
              <a:t> SS (Schutzstaffel)</a:t>
            </a:r>
            <a:endParaRPr lang="fr-FR" sz="3600" u="sng" dirty="0">
              <a:cs typeface="Calibri"/>
            </a:endParaRPr>
          </a:p>
          <a:p>
            <a:pPr indent="-228600">
              <a:lnSpc>
                <a:spcPct val="90000"/>
              </a:lnSpc>
              <a:spcAft>
                <a:spcPts val="600"/>
              </a:spcAft>
              <a:buFont typeface="Arial" panose="020B0604020202020204" pitchFamily="34" charset="0"/>
              <a:buChar char="•"/>
            </a:pPr>
            <a:r>
              <a:rPr lang="fr-FR" sz="3600" b="1" dirty="0"/>
              <a:t>, de la SA (Section d'Assaut), et de la SS.</a:t>
            </a:r>
            <a:endParaRPr lang="fr-FR" dirty="0">
              <a:cs typeface="Calibri" panose="020F0502020204030204"/>
            </a:endParaRPr>
          </a:p>
        </p:txBody>
      </p:sp>
    </p:spTree>
    <p:extLst>
      <p:ext uri="{BB962C8B-B14F-4D97-AF65-F5344CB8AC3E}">
        <p14:creationId xmlns:p14="http://schemas.microsoft.com/office/powerpoint/2010/main" val="419360190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97CAB5C-5EF6-4688-96A6-D8738AC69733}"/>
              </a:ext>
            </a:extLst>
          </p:cNvPr>
          <p:cNvPicPr>
            <a:picLocks noChangeAspect="1"/>
          </p:cNvPicPr>
          <p:nvPr/>
        </p:nvPicPr>
        <p:blipFill rotWithShape="1">
          <a:blip r:embed="rId2"/>
          <a:srcRect t="878" b="21619"/>
          <a:stretch/>
        </p:blipFill>
        <p:spPr>
          <a:xfrm>
            <a:off x="391903" y="573678"/>
            <a:ext cx="5103206" cy="5710645"/>
          </a:xfrm>
          <a:prstGeom prst="rect">
            <a:avLst/>
          </a:prstGeom>
        </p:spPr>
      </p:pic>
      <p:sp>
        <p:nvSpPr>
          <p:cNvPr id="10"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136EFC7-AA0E-4D4E-9C78-A37F614E579A}"/>
              </a:ext>
            </a:extLst>
          </p:cNvPr>
          <p:cNvSpPr txBox="1"/>
          <p:nvPr/>
        </p:nvSpPr>
        <p:spPr>
          <a:xfrm>
            <a:off x="6271239" y="1413662"/>
            <a:ext cx="6109759" cy="321017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fr-FR" sz="3600" b="1" dirty="0"/>
              <a:t>Matthias </a:t>
            </a:r>
            <a:r>
              <a:rPr lang="fr-FR" sz="3600" b="1" dirty="0" err="1"/>
              <a:t>Kleinheisterkamp</a:t>
            </a:r>
            <a:r>
              <a:rPr lang="fr-FR" sz="3600" b="1" dirty="0"/>
              <a:t>, du 31 décembre 1941 au 19 avril 1942. Il commande la troisième division SS "</a:t>
            </a:r>
            <a:r>
              <a:rPr lang="fr-FR" sz="3600" b="1" dirty="0" err="1"/>
              <a:t>Totenkopf</a:t>
            </a:r>
            <a:r>
              <a:rPr lang="fr-FR" sz="3600" b="1" dirty="0"/>
              <a:t>" pendant 3 mois puis, après plusieurs mutations, il arrive à la 2ème division SS.</a:t>
            </a:r>
          </a:p>
        </p:txBody>
      </p:sp>
    </p:spTree>
    <p:extLst>
      <p:ext uri="{BB962C8B-B14F-4D97-AF65-F5344CB8AC3E}">
        <p14:creationId xmlns:p14="http://schemas.microsoft.com/office/powerpoint/2010/main" val="141078353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50BE60-7F95-406A-B016-D3761E67EA71}"/>
              </a:ext>
            </a:extLst>
          </p:cNvPr>
          <p:cNvSpPr txBox="1"/>
          <p:nvPr/>
        </p:nvSpPr>
        <p:spPr>
          <a:xfrm>
            <a:off x="258792" y="654377"/>
            <a:ext cx="5961524" cy="33759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fr-FR" sz="3600" b="1" dirty="0"/>
              <a:t>Georg Keppler, du 19 avril 1942 au 10 février 1943.  Issue de la 3ème division "</a:t>
            </a:r>
            <a:r>
              <a:rPr lang="fr-FR" sz="3600" b="1" dirty="0" err="1"/>
              <a:t>Totenkopf</a:t>
            </a:r>
            <a:r>
              <a:rPr lang="fr-FR" sz="3600" b="1" dirty="0"/>
              <a:t>". Il succède à Matthias </a:t>
            </a:r>
            <a:r>
              <a:rPr lang="fr-FR" sz="3600" b="1" dirty="0" err="1"/>
              <a:t>Kleinheisterkamp</a:t>
            </a:r>
            <a:r>
              <a:rPr lang="fr-FR" sz="3600" b="1" dirty="0"/>
              <a:t>. En février 1943 il sort du service actif et assume de nombreux postes administratifs au sein de la SS.</a:t>
            </a:r>
            <a:endParaRPr lang="fr-FR" sz="36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7CDD0D4-EB88-45F5-AC3B-7168C6C3730E}"/>
              </a:ext>
            </a:extLst>
          </p:cNvPr>
          <p:cNvPicPr>
            <a:picLocks noChangeAspect="1"/>
          </p:cNvPicPr>
          <p:nvPr/>
        </p:nvPicPr>
        <p:blipFill rotWithShape="1">
          <a:blip r:embed="rId2"/>
          <a:srcRect t="6462" b="2064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5502154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0F9DA99-7C07-4105-8306-3AB69E121450}"/>
              </a:ext>
            </a:extLst>
          </p:cNvPr>
          <p:cNvSpPr txBox="1"/>
          <p:nvPr/>
        </p:nvSpPr>
        <p:spPr>
          <a:xfrm>
            <a:off x="169015" y="402755"/>
            <a:ext cx="6013434" cy="439398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fr-FR" dirty="0"/>
              <a:t>Cette division à fait de nombreuses batailles historiques, comme par exemple la bataille de Koursk, ou l'opération Barbarossa.  </a:t>
            </a:r>
            <a:endParaRPr lang="fr-FR" dirty="0">
              <a:cs typeface="Calibri"/>
            </a:endParaRPr>
          </a:p>
          <a:p>
            <a:pPr marL="285750" indent="-228600">
              <a:lnSpc>
                <a:spcPct val="90000"/>
              </a:lnSpc>
              <a:spcAft>
                <a:spcPts val="600"/>
              </a:spcAft>
              <a:buFont typeface="Arial" panose="020B0604020202020204" pitchFamily="34" charset="0"/>
              <a:buChar char="•"/>
            </a:pPr>
            <a:endParaRPr lang="fr-FR" dirty="0">
              <a:cs typeface="Calibri"/>
            </a:endParaRPr>
          </a:p>
          <a:p>
            <a:pPr marL="285750" indent="-228600">
              <a:lnSpc>
                <a:spcPct val="90000"/>
              </a:lnSpc>
              <a:spcAft>
                <a:spcPts val="600"/>
              </a:spcAft>
              <a:buFont typeface="Arial" panose="020B0604020202020204" pitchFamily="34" charset="0"/>
              <a:buChar char="•"/>
            </a:pPr>
            <a:r>
              <a:rPr lang="fr-FR" dirty="0"/>
              <a:t>Elle est vers la Normandie en 1944, pour tenter de repousser les alliés débarqués le 6 juin. Lors de cette remonter, ils effectuèrent de nombreuses actions de répressions, et notamment le meurtre d'Oradour-sur-Glane. Néanmoins, de nombreux sabotages, embuscades des maquis et bombardements des alliés ont permis de ralentir la division.  </a:t>
            </a:r>
            <a:endParaRPr lang="fr-FR" dirty="0">
              <a:cs typeface="Calibri"/>
            </a:endParaRPr>
          </a:p>
          <a:p>
            <a:pPr marL="285750" indent="-228600">
              <a:lnSpc>
                <a:spcPct val="90000"/>
              </a:lnSpc>
              <a:spcAft>
                <a:spcPts val="600"/>
              </a:spcAft>
              <a:buFont typeface="Arial" panose="020B0604020202020204" pitchFamily="34" charset="0"/>
              <a:buChar char="•"/>
            </a:pPr>
            <a:r>
              <a:rPr lang="fr-FR" dirty="0"/>
              <a:t>En effet les véhicules sur roues se déplaçaient par les routes et les éléments chenillés par train. Ces actions obligeaient les troupes à se cacher la journée pour échapper aux bombardiers alliés.</a:t>
            </a:r>
            <a:endParaRPr lang="fr-FR" dirty="0">
              <a:cs typeface="Calibri"/>
            </a:endParaRPr>
          </a:p>
          <a:p>
            <a:pPr marL="285750" indent="-228600">
              <a:lnSpc>
                <a:spcPct val="90000"/>
              </a:lnSpc>
              <a:spcAft>
                <a:spcPts val="600"/>
              </a:spcAft>
              <a:buFont typeface="Arial" panose="020B0604020202020204" pitchFamily="34" charset="0"/>
              <a:buChar char="•"/>
            </a:pPr>
            <a:endParaRPr lang="fr-FR" dirty="0">
              <a:cs typeface="Calibri"/>
            </a:endParaRPr>
          </a:p>
          <a:p>
            <a:pPr marL="285750" indent="-228600">
              <a:lnSpc>
                <a:spcPct val="90000"/>
              </a:lnSpc>
              <a:spcAft>
                <a:spcPts val="600"/>
              </a:spcAft>
              <a:buFont typeface="Arial" panose="020B0604020202020204" pitchFamily="34" charset="0"/>
              <a:buChar char="•"/>
            </a:pPr>
            <a:r>
              <a:rPr lang="fr-FR" dirty="0"/>
              <a:t> Cette division reçue au cours du printemps et de l'été 1944 des recrues supplémentaires âgées de 17 à 18 ans souvent originaires d'Alsace, non expérimentées, ainsi que du matériel, qui cependant ne permis pas à atteindre les dotations théoriques (ex : Panzer IV, 54 dont 44 aptes à combattre avec une dotation théorique de 90 )</a:t>
            </a:r>
            <a:endParaRPr lang="fr-FR" dirty="0">
              <a:cs typeface="Calibri"/>
            </a:endParaRPr>
          </a:p>
        </p:txBody>
      </p:sp>
      <p:pic>
        <p:nvPicPr>
          <p:cNvPr id="5" name="Picture 5">
            <a:extLst>
              <a:ext uri="{FF2B5EF4-FFF2-40B4-BE49-F238E27FC236}">
                <a16:creationId xmlns:a16="http://schemas.microsoft.com/office/drawing/2014/main" id="{6ACF4F66-D2E3-4A46-822E-F067468AD4E0}"/>
              </a:ext>
            </a:extLst>
          </p:cNvPr>
          <p:cNvPicPr>
            <a:picLocks noChangeAspect="1"/>
          </p:cNvPicPr>
          <p:nvPr/>
        </p:nvPicPr>
        <p:blipFill rotWithShape="1">
          <a:blip r:embed="rId2"/>
          <a:srcRect t="12435" r="1" b="33062"/>
          <a:stretch/>
        </p:blipFill>
        <p:spPr>
          <a:xfrm>
            <a:off x="6412116" y="10"/>
            <a:ext cx="5779884" cy="2287806"/>
          </a:xfrm>
          <a:prstGeom prst="rect">
            <a:avLst/>
          </a:prstGeom>
        </p:spPr>
      </p:pic>
      <p:pic>
        <p:nvPicPr>
          <p:cNvPr id="3" name="Picture 3">
            <a:extLst>
              <a:ext uri="{FF2B5EF4-FFF2-40B4-BE49-F238E27FC236}">
                <a16:creationId xmlns:a16="http://schemas.microsoft.com/office/drawing/2014/main" id="{054B4519-616D-40FC-A5B0-D3D38864B616}"/>
              </a:ext>
            </a:extLst>
          </p:cNvPr>
          <p:cNvPicPr>
            <a:picLocks noChangeAspect="1"/>
          </p:cNvPicPr>
          <p:nvPr/>
        </p:nvPicPr>
        <p:blipFill rotWithShape="1">
          <a:blip r:embed="rId3"/>
          <a:srcRect t="9393" r="2" b="18359"/>
          <a:stretch/>
        </p:blipFill>
        <p:spPr>
          <a:xfrm>
            <a:off x="6412116" y="4570184"/>
            <a:ext cx="5779884" cy="2287816"/>
          </a:xfrm>
          <a:prstGeom prst="rect">
            <a:avLst/>
          </a:prstGeom>
        </p:spPr>
      </p:pic>
      <p:pic>
        <p:nvPicPr>
          <p:cNvPr id="6" name="Picture 6">
            <a:extLst>
              <a:ext uri="{FF2B5EF4-FFF2-40B4-BE49-F238E27FC236}">
                <a16:creationId xmlns:a16="http://schemas.microsoft.com/office/drawing/2014/main" id="{D758964D-E333-4C67-BC15-E87C983F4B5A}"/>
              </a:ext>
            </a:extLst>
          </p:cNvPr>
          <p:cNvPicPr>
            <a:picLocks noChangeAspect="1"/>
          </p:cNvPicPr>
          <p:nvPr/>
        </p:nvPicPr>
        <p:blipFill rotWithShape="1">
          <a:blip r:embed="rId4"/>
          <a:srcRect t="29544" r="-1" b="10967"/>
          <a:stretch/>
        </p:blipFill>
        <p:spPr>
          <a:xfrm>
            <a:off x="6412116" y="2288006"/>
            <a:ext cx="5779884" cy="2287816"/>
          </a:xfrm>
          <a:prstGeom prst="rect">
            <a:avLst/>
          </a:prstGeom>
        </p:spPr>
      </p:pic>
      <p:grpSp>
        <p:nvGrpSpPr>
          <p:cNvPr id="9" name="Group 12">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4" name="Rectangle 13">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86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042229-91D6-48AD-B3C2-FF14A439EA4E}"/>
              </a:ext>
            </a:extLst>
          </p:cNvPr>
          <p:cNvSpPr txBox="1"/>
          <p:nvPr/>
        </p:nvSpPr>
        <p:spPr>
          <a:xfrm>
            <a:off x="-5750" y="-5751"/>
            <a:ext cx="669697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r-FR" dirty="0">
                <a:cs typeface="Calibri"/>
              </a:rPr>
              <a:t>La SS </a:t>
            </a:r>
            <a:r>
              <a:rPr lang="fr-FR" dirty="0" err="1">
                <a:cs typeface="Calibri"/>
              </a:rPr>
              <a:t>Das</a:t>
            </a:r>
            <a:r>
              <a:rPr lang="fr-FR" dirty="0">
                <a:cs typeface="Calibri"/>
              </a:rPr>
              <a:t> Reich affronte en Normandie la 3ème et la 83ème  Division d'infanterie américaine,</a:t>
            </a:r>
            <a:r>
              <a:rPr lang="fr-FR" dirty="0">
                <a:ea typeface="+mn-lt"/>
                <a:cs typeface="+mn-lt"/>
              </a:rPr>
              <a:t> ainsi qu'une compagnie du 743</a:t>
            </a:r>
            <a:r>
              <a:rPr lang="fr-FR" baseline="30000" dirty="0">
                <a:ea typeface="+mn-lt"/>
                <a:cs typeface="+mn-lt"/>
              </a:rPr>
              <a:t>e</a:t>
            </a:r>
            <a:r>
              <a:rPr lang="fr-FR" dirty="0">
                <a:ea typeface="+mn-lt"/>
                <a:cs typeface="+mn-lt"/>
              </a:rPr>
              <a:t> bataillon de chars américain </a:t>
            </a:r>
            <a:r>
              <a:rPr lang="fr-FR" dirty="0">
                <a:cs typeface="Calibri"/>
              </a:rPr>
              <a:t> le 7, 8 et 9 juillet.</a:t>
            </a:r>
            <a:endParaRPr lang="en-US">
              <a:cs typeface="Calibri" panose="020F0502020204030204"/>
            </a:endParaRPr>
          </a:p>
          <a:p>
            <a:pPr marL="285750" indent="-285750">
              <a:buFont typeface="Arial"/>
              <a:buChar char="•"/>
            </a:pPr>
            <a:r>
              <a:rPr lang="fr-FR" dirty="0">
                <a:cs typeface="Calibri"/>
              </a:rPr>
              <a:t>Puis, d'autres vers Mortain, lors de l'opération Liège, contre la 2ème DB française sous le commandement de la 3ème armée américaine dirigée par le général George Patton.</a:t>
            </a:r>
          </a:p>
        </p:txBody>
      </p:sp>
      <p:pic>
        <p:nvPicPr>
          <p:cNvPr id="3" name="Picture 3">
            <a:extLst>
              <a:ext uri="{FF2B5EF4-FFF2-40B4-BE49-F238E27FC236}">
                <a16:creationId xmlns:a16="http://schemas.microsoft.com/office/drawing/2014/main" id="{E9284A06-EACC-4E2E-8FAC-9B6373DA7243}"/>
              </a:ext>
            </a:extLst>
          </p:cNvPr>
          <p:cNvPicPr>
            <a:picLocks noChangeAspect="1"/>
          </p:cNvPicPr>
          <p:nvPr/>
        </p:nvPicPr>
        <p:blipFill>
          <a:blip r:embed="rId2"/>
          <a:stretch>
            <a:fillRect/>
          </a:stretch>
        </p:blipFill>
        <p:spPr>
          <a:xfrm>
            <a:off x="7768266" y="2686319"/>
            <a:ext cx="1428750" cy="1571625"/>
          </a:xfrm>
          <a:prstGeom prst="rect">
            <a:avLst/>
          </a:prstGeom>
        </p:spPr>
      </p:pic>
      <p:pic>
        <p:nvPicPr>
          <p:cNvPr id="4" name="Picture 4">
            <a:extLst>
              <a:ext uri="{FF2B5EF4-FFF2-40B4-BE49-F238E27FC236}">
                <a16:creationId xmlns:a16="http://schemas.microsoft.com/office/drawing/2014/main" id="{5E0DCBE8-5C6C-40F4-B747-C5D1B821BA63}"/>
              </a:ext>
            </a:extLst>
          </p:cNvPr>
          <p:cNvPicPr>
            <a:picLocks noChangeAspect="1"/>
          </p:cNvPicPr>
          <p:nvPr/>
        </p:nvPicPr>
        <p:blipFill>
          <a:blip r:embed="rId3"/>
          <a:stretch>
            <a:fillRect/>
          </a:stretch>
        </p:blipFill>
        <p:spPr>
          <a:xfrm>
            <a:off x="7768266" y="802436"/>
            <a:ext cx="1428750" cy="1428750"/>
          </a:xfrm>
          <a:prstGeom prst="rect">
            <a:avLst/>
          </a:prstGeom>
        </p:spPr>
      </p:pic>
      <p:pic>
        <p:nvPicPr>
          <p:cNvPr id="5" name="Picture 5">
            <a:extLst>
              <a:ext uri="{FF2B5EF4-FFF2-40B4-BE49-F238E27FC236}">
                <a16:creationId xmlns:a16="http://schemas.microsoft.com/office/drawing/2014/main" id="{F0E24324-877A-4F38-807B-BA5BD802FDEC}"/>
              </a:ext>
            </a:extLst>
          </p:cNvPr>
          <p:cNvPicPr>
            <a:picLocks noChangeAspect="1"/>
          </p:cNvPicPr>
          <p:nvPr/>
        </p:nvPicPr>
        <p:blipFill>
          <a:blip r:embed="rId4"/>
          <a:stretch>
            <a:fillRect/>
          </a:stretch>
        </p:blipFill>
        <p:spPr>
          <a:xfrm>
            <a:off x="7769165" y="4590511"/>
            <a:ext cx="1714500" cy="2076450"/>
          </a:xfrm>
          <a:prstGeom prst="rect">
            <a:avLst/>
          </a:prstGeom>
        </p:spPr>
      </p:pic>
      <p:pic>
        <p:nvPicPr>
          <p:cNvPr id="6" name="Picture 6">
            <a:extLst>
              <a:ext uri="{FF2B5EF4-FFF2-40B4-BE49-F238E27FC236}">
                <a16:creationId xmlns:a16="http://schemas.microsoft.com/office/drawing/2014/main" id="{E3D89BF8-A0D6-4446-A871-423C260398C8}"/>
              </a:ext>
            </a:extLst>
          </p:cNvPr>
          <p:cNvPicPr>
            <a:picLocks noChangeAspect="1"/>
          </p:cNvPicPr>
          <p:nvPr/>
        </p:nvPicPr>
        <p:blipFill>
          <a:blip r:embed="rId5"/>
          <a:stretch>
            <a:fillRect/>
          </a:stretch>
        </p:blipFill>
        <p:spPr>
          <a:xfrm>
            <a:off x="4791256" y="4367123"/>
            <a:ext cx="1876246" cy="1876246"/>
          </a:xfrm>
          <a:prstGeom prst="rect">
            <a:avLst/>
          </a:prstGeom>
        </p:spPr>
      </p:pic>
      <p:pic>
        <p:nvPicPr>
          <p:cNvPr id="7" name="Picture 7">
            <a:extLst>
              <a:ext uri="{FF2B5EF4-FFF2-40B4-BE49-F238E27FC236}">
                <a16:creationId xmlns:a16="http://schemas.microsoft.com/office/drawing/2014/main" id="{BA84F5DF-A1AD-4FA2-893B-09177908F242}"/>
              </a:ext>
            </a:extLst>
          </p:cNvPr>
          <p:cNvPicPr>
            <a:picLocks noChangeAspect="1"/>
          </p:cNvPicPr>
          <p:nvPr/>
        </p:nvPicPr>
        <p:blipFill>
          <a:blip r:embed="rId6"/>
          <a:stretch>
            <a:fillRect/>
          </a:stretch>
        </p:blipFill>
        <p:spPr>
          <a:xfrm>
            <a:off x="205775" y="3185214"/>
            <a:ext cx="1428750" cy="1724025"/>
          </a:xfrm>
          <a:prstGeom prst="rect">
            <a:avLst/>
          </a:prstGeom>
        </p:spPr>
      </p:pic>
      <p:sp>
        <p:nvSpPr>
          <p:cNvPr id="14" name="TextBox 13">
            <a:extLst>
              <a:ext uri="{FF2B5EF4-FFF2-40B4-BE49-F238E27FC236}">
                <a16:creationId xmlns:a16="http://schemas.microsoft.com/office/drawing/2014/main" id="{89415CD9-C92A-46F8-835A-7A1FDC56631D}"/>
              </a:ext>
            </a:extLst>
          </p:cNvPr>
          <p:cNvSpPr txBox="1"/>
          <p:nvPr/>
        </p:nvSpPr>
        <p:spPr>
          <a:xfrm>
            <a:off x="94890" y="498319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2ème Division SS "</a:t>
            </a:r>
            <a:r>
              <a:rPr lang="fr-FR" dirty="0" err="1">
                <a:cs typeface="Calibri"/>
              </a:rPr>
              <a:t>Das</a:t>
            </a:r>
            <a:r>
              <a:rPr lang="fr-FR" dirty="0">
                <a:cs typeface="Calibri"/>
              </a:rPr>
              <a:t> Reich"</a:t>
            </a:r>
          </a:p>
        </p:txBody>
      </p:sp>
      <p:sp>
        <p:nvSpPr>
          <p:cNvPr id="15" name="TextBox 14">
            <a:extLst>
              <a:ext uri="{FF2B5EF4-FFF2-40B4-BE49-F238E27FC236}">
                <a16:creationId xmlns:a16="http://schemas.microsoft.com/office/drawing/2014/main" id="{FCA59E78-9F07-4E8B-88B6-4DAC3BADD2D3}"/>
              </a:ext>
            </a:extLst>
          </p:cNvPr>
          <p:cNvSpPr txBox="1"/>
          <p:nvPr/>
        </p:nvSpPr>
        <p:spPr>
          <a:xfrm>
            <a:off x="9496785" y="111478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3ème division d'infanterie américaine</a:t>
            </a:r>
          </a:p>
        </p:txBody>
      </p:sp>
      <p:sp>
        <p:nvSpPr>
          <p:cNvPr id="16" name="TextBox 15">
            <a:extLst>
              <a:ext uri="{FF2B5EF4-FFF2-40B4-BE49-F238E27FC236}">
                <a16:creationId xmlns:a16="http://schemas.microsoft.com/office/drawing/2014/main" id="{B3B6D6F6-715A-4C53-ACBF-B836E8F24A42}"/>
              </a:ext>
            </a:extLst>
          </p:cNvPr>
          <p:cNvSpPr txBox="1"/>
          <p:nvPr/>
        </p:nvSpPr>
        <p:spPr>
          <a:xfrm>
            <a:off x="9495886" y="516830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2ème Division Blindée Française</a:t>
            </a:r>
          </a:p>
        </p:txBody>
      </p:sp>
      <p:sp>
        <p:nvSpPr>
          <p:cNvPr id="17" name="TextBox 16">
            <a:extLst>
              <a:ext uri="{FF2B5EF4-FFF2-40B4-BE49-F238E27FC236}">
                <a16:creationId xmlns:a16="http://schemas.microsoft.com/office/drawing/2014/main" id="{F840CB74-E9CE-4CCE-9C87-2E267DE36A54}"/>
              </a:ext>
            </a:extLst>
          </p:cNvPr>
          <p:cNvSpPr txBox="1"/>
          <p:nvPr/>
        </p:nvSpPr>
        <p:spPr>
          <a:xfrm>
            <a:off x="9494987" y="272325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83</a:t>
            </a:r>
            <a:r>
              <a:rPr lang="fr-FR" dirty="0">
                <a:ea typeface="+mn-lt"/>
                <a:cs typeface="+mn-lt"/>
              </a:rPr>
              <a:t>ème division d'infanterie américaine</a:t>
            </a:r>
          </a:p>
          <a:p>
            <a:pPr algn="l"/>
            <a:endParaRPr lang="en-US" dirty="0">
              <a:cs typeface="Calibri"/>
            </a:endParaRPr>
          </a:p>
        </p:txBody>
      </p:sp>
      <p:sp>
        <p:nvSpPr>
          <p:cNvPr id="18" name="TextBox 17">
            <a:extLst>
              <a:ext uri="{FF2B5EF4-FFF2-40B4-BE49-F238E27FC236}">
                <a16:creationId xmlns:a16="http://schemas.microsoft.com/office/drawing/2014/main" id="{FA5AA23B-FFC9-4A19-AF2C-6442F057FBD4}"/>
              </a:ext>
            </a:extLst>
          </p:cNvPr>
          <p:cNvSpPr txBox="1"/>
          <p:nvPr/>
        </p:nvSpPr>
        <p:spPr>
          <a:xfrm>
            <a:off x="4605789" y="63023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3ème armée américaine</a:t>
            </a:r>
          </a:p>
        </p:txBody>
      </p:sp>
      <p:cxnSp>
        <p:nvCxnSpPr>
          <p:cNvPr id="19" name="Straight Arrow Connector 18">
            <a:extLst>
              <a:ext uri="{FF2B5EF4-FFF2-40B4-BE49-F238E27FC236}">
                <a16:creationId xmlns:a16="http://schemas.microsoft.com/office/drawing/2014/main" id="{DDF7D80D-9848-4C63-8AE1-BA1EC25EAFA1}"/>
              </a:ext>
            </a:extLst>
          </p:cNvPr>
          <p:cNvCxnSpPr/>
          <p:nvPr/>
        </p:nvCxnSpPr>
        <p:spPr>
          <a:xfrm flipH="1">
            <a:off x="2939990" y="1572703"/>
            <a:ext cx="3873261" cy="20214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7571DA0-952E-4F54-A072-E56B6A42C250}"/>
              </a:ext>
            </a:extLst>
          </p:cNvPr>
          <p:cNvCxnSpPr>
            <a:cxnSpLocks/>
          </p:cNvCxnSpPr>
          <p:nvPr/>
        </p:nvCxnSpPr>
        <p:spPr>
          <a:xfrm flipH="1">
            <a:off x="2896858" y="2938551"/>
            <a:ext cx="4606505" cy="10294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C908EA-0E50-4DAD-897E-54064C7F92B6}"/>
              </a:ext>
            </a:extLst>
          </p:cNvPr>
          <p:cNvCxnSpPr>
            <a:cxnSpLocks/>
          </p:cNvCxnSpPr>
          <p:nvPr/>
        </p:nvCxnSpPr>
        <p:spPr>
          <a:xfrm flipH="1" flipV="1">
            <a:off x="3055009" y="4442425"/>
            <a:ext cx="1644769" cy="9834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Arrow: Left 21">
            <a:extLst>
              <a:ext uri="{FF2B5EF4-FFF2-40B4-BE49-F238E27FC236}">
                <a16:creationId xmlns:a16="http://schemas.microsoft.com/office/drawing/2014/main" id="{A0141FAD-0A79-4861-8A74-BEECC8D25A28}"/>
              </a:ext>
            </a:extLst>
          </p:cNvPr>
          <p:cNvSpPr/>
          <p:nvPr/>
        </p:nvSpPr>
        <p:spPr>
          <a:xfrm>
            <a:off x="6722838" y="5136613"/>
            <a:ext cx="977660" cy="4888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3" descr="Poing serré avec un remplissage uni">
            <a:extLst>
              <a:ext uri="{FF2B5EF4-FFF2-40B4-BE49-F238E27FC236}">
                <a16:creationId xmlns:a16="http://schemas.microsoft.com/office/drawing/2014/main" id="{C1EA6845-1276-4AA0-B952-B6490CE35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01970" y="3590026"/>
            <a:ext cx="914400" cy="914400"/>
          </a:xfrm>
          <a:prstGeom prst="rect">
            <a:avLst/>
          </a:prstGeom>
        </p:spPr>
      </p:pic>
      <p:cxnSp>
        <p:nvCxnSpPr>
          <p:cNvPr id="24" name="Straight Arrow Connector 23">
            <a:extLst>
              <a:ext uri="{FF2B5EF4-FFF2-40B4-BE49-F238E27FC236}">
                <a16:creationId xmlns:a16="http://schemas.microsoft.com/office/drawing/2014/main" id="{D1AC029C-D413-449A-BFDB-BECD64C50867}"/>
              </a:ext>
            </a:extLst>
          </p:cNvPr>
          <p:cNvCxnSpPr>
            <a:cxnSpLocks/>
          </p:cNvCxnSpPr>
          <p:nvPr/>
        </p:nvCxnSpPr>
        <p:spPr>
          <a:xfrm flipV="1">
            <a:off x="1651779" y="4111744"/>
            <a:ext cx="554965" cy="201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7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C86DBA2-3388-4958-895C-03EFA8CBC940}"/>
              </a:ext>
            </a:extLst>
          </p:cNvPr>
          <p:cNvSpPr txBox="1"/>
          <p:nvPr/>
        </p:nvSpPr>
        <p:spPr>
          <a:xfrm>
            <a:off x="2165569" y="1956816"/>
            <a:ext cx="7860863" cy="40248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Aft>
                <a:spcPts val="600"/>
              </a:spcAft>
            </a:pPr>
            <a:r>
              <a:rPr lang="fr-FR" sz="2400" dirty="0"/>
              <a:t> Cette division SS historique permet de relier deux évènements contrastés, l'un par sa violence envers la population civile, et l'autre part le tournant de cette guerre qui fit débuter le déclin du IIIème Reich.</a:t>
            </a:r>
            <a:endParaRPr lang="fr-FR" dirty="0">
              <a:cs typeface="Calibri" panose="020F0502020204030204"/>
            </a:endParaRPr>
          </a:p>
          <a:p>
            <a:pPr algn="ctr">
              <a:lnSpc>
                <a:spcPct val="90000"/>
              </a:lnSpc>
              <a:spcAft>
                <a:spcPts val="600"/>
              </a:spcAft>
            </a:pPr>
            <a:r>
              <a:rPr lang="fr-FR" sz="2400" dirty="0"/>
              <a:t>Cela nous montre l'implication de l'armée dans de nombreux domaines, notamment par une répression qui insuffle la terreur chez les civiles, mais aussi au niveau militaire en combattant les Alliés.</a:t>
            </a:r>
            <a:endParaRPr lang="fr-FR" sz="2400" dirty="0">
              <a:cs typeface="Calibri"/>
            </a:endParaRPr>
          </a:p>
          <a:p>
            <a:pPr algn="ctr">
              <a:lnSpc>
                <a:spcPct val="90000"/>
              </a:lnSpc>
              <a:spcAft>
                <a:spcPts val="600"/>
              </a:spcAft>
            </a:pPr>
            <a:r>
              <a:rPr lang="fr-FR" sz="2400" dirty="0"/>
              <a:t>Cette Armée multi-tâche définit parfaitement le régime totalitaire qu'était le IIIème Reich de Hitler.</a:t>
            </a:r>
            <a:endParaRPr lang="fr-FR" sz="2400">
              <a:cs typeface="Calibri"/>
            </a:endParaRPr>
          </a:p>
        </p:txBody>
      </p:sp>
      <p:sp>
        <p:nvSpPr>
          <p:cNvPr id="3" name="TextBox 2">
            <a:extLst>
              <a:ext uri="{FF2B5EF4-FFF2-40B4-BE49-F238E27FC236}">
                <a16:creationId xmlns:a16="http://schemas.microsoft.com/office/drawing/2014/main" id="{612BEA35-13F3-4173-BD69-CDBDF1618CFA}"/>
              </a:ext>
            </a:extLst>
          </p:cNvPr>
          <p:cNvSpPr txBox="1"/>
          <p:nvPr/>
        </p:nvSpPr>
        <p:spPr>
          <a:xfrm>
            <a:off x="5342626" y="68436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cs typeface="Calibri"/>
              </a:rPr>
              <a:t>Conclusion :</a:t>
            </a:r>
            <a:endParaRPr lang="en-US" sz="3200" b="1" u="sng" dirty="0"/>
          </a:p>
        </p:txBody>
      </p:sp>
    </p:spTree>
    <p:extLst>
      <p:ext uri="{BB962C8B-B14F-4D97-AF65-F5344CB8AC3E}">
        <p14:creationId xmlns:p14="http://schemas.microsoft.com/office/powerpoint/2010/main" val="168724070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342402E1-B9D8-424B-837F-6E4AA2E0F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66" name="TextBox 65">
            <a:extLst>
              <a:ext uri="{FF2B5EF4-FFF2-40B4-BE49-F238E27FC236}">
                <a16:creationId xmlns:a16="http://schemas.microsoft.com/office/drawing/2014/main" id="{E751CE67-FF9F-4BE2-A5FD-F1296F307486}"/>
              </a:ext>
            </a:extLst>
          </p:cNvPr>
          <p:cNvSpPr txBox="1"/>
          <p:nvPr/>
        </p:nvSpPr>
        <p:spPr>
          <a:xfrm>
            <a:off x="1039483" y="626853"/>
            <a:ext cx="5111496" cy="109728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fr-FR" sz="2800" kern="1200" dirty="0">
                <a:solidFill>
                  <a:srgbClr val="FFFFFE"/>
                </a:solidFill>
                <a:latin typeface="+mj-lt"/>
                <a:ea typeface="+mj-ea"/>
                <a:cs typeface="+mj-cs"/>
              </a:rPr>
              <a:t>Débarquement de Normandie en Lego fait par Brun Théo 1re A</a:t>
            </a:r>
          </a:p>
        </p:txBody>
      </p:sp>
      <p:sp>
        <p:nvSpPr>
          <p:cNvPr id="3" name="TextBox 2">
            <a:extLst>
              <a:ext uri="{FF2B5EF4-FFF2-40B4-BE49-F238E27FC236}">
                <a16:creationId xmlns:a16="http://schemas.microsoft.com/office/drawing/2014/main" id="{260590E8-9BE7-469C-AA68-667213FE0817}"/>
              </a:ext>
            </a:extLst>
          </p:cNvPr>
          <p:cNvSpPr txBox="1"/>
          <p:nvPr/>
        </p:nvSpPr>
        <p:spPr>
          <a:xfrm>
            <a:off x="4315" y="1713495"/>
            <a:ext cx="5975862" cy="35478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endParaRPr lang="en-US" sz="1700">
              <a:solidFill>
                <a:srgbClr val="FFFFFE"/>
              </a:solidFill>
            </a:endParaRPr>
          </a:p>
          <a:p>
            <a:pPr indent="-228600">
              <a:lnSpc>
                <a:spcPct val="90000"/>
              </a:lnSpc>
              <a:spcAft>
                <a:spcPts val="600"/>
              </a:spcAft>
              <a:buFont typeface="Arial" panose="020B0604020202020204" pitchFamily="34" charset="0"/>
              <a:buChar char="•"/>
            </a:pPr>
            <a:endParaRPr lang="en-US" sz="1700">
              <a:solidFill>
                <a:srgbClr val="FFFFFE"/>
              </a:solidFill>
            </a:endParaRPr>
          </a:p>
          <a:p>
            <a:pPr indent="-228600">
              <a:lnSpc>
                <a:spcPct val="90000"/>
              </a:lnSpc>
              <a:spcAft>
                <a:spcPts val="600"/>
              </a:spcAft>
              <a:buFont typeface="Arial" panose="020B0604020202020204" pitchFamily="34" charset="0"/>
              <a:buChar char="•"/>
            </a:pPr>
            <a:r>
              <a:rPr lang="fr-FR" sz="2000" dirty="0">
                <a:solidFill>
                  <a:srgbClr val="FFFFFE"/>
                </a:solidFill>
              </a:rPr>
              <a:t>J'ai fait ce diorama, pour associé mes deux passions, le Lego et la seconde guerre mondiale.</a:t>
            </a:r>
            <a:endParaRPr lang="fr-FR" sz="2000" dirty="0">
              <a:solidFill>
                <a:srgbClr val="FFFFFE"/>
              </a:solidFill>
              <a:cs typeface="Calibri"/>
            </a:endParaRPr>
          </a:p>
          <a:p>
            <a:pPr indent="-228600">
              <a:lnSpc>
                <a:spcPct val="90000"/>
              </a:lnSpc>
              <a:spcAft>
                <a:spcPts val="600"/>
              </a:spcAft>
              <a:buFont typeface="Arial" panose="020B0604020202020204" pitchFamily="34" charset="0"/>
              <a:buChar char="•"/>
            </a:pPr>
            <a:endParaRPr lang="fr-FR" sz="2000" dirty="0">
              <a:solidFill>
                <a:srgbClr val="FFFFFE"/>
              </a:solidFill>
              <a:cs typeface="Calibri"/>
            </a:endParaRPr>
          </a:p>
          <a:p>
            <a:pPr indent="-228600">
              <a:lnSpc>
                <a:spcPct val="90000"/>
              </a:lnSpc>
              <a:spcAft>
                <a:spcPts val="600"/>
              </a:spcAft>
              <a:buFont typeface="Arial" panose="020B0604020202020204" pitchFamily="34" charset="0"/>
              <a:buChar char="•"/>
            </a:pPr>
            <a:r>
              <a:rPr lang="fr-FR" sz="2000" dirty="0">
                <a:solidFill>
                  <a:srgbClr val="FFFFFE"/>
                </a:solidFill>
              </a:rPr>
              <a:t>Ma création rend hommage aux milliers de soldats débarqués en France pour nous libérer, il agit comme un devoir de mémoire pour que ces victimes ne soient jamais oubliées.</a:t>
            </a:r>
            <a:endParaRPr lang="fr-FR" sz="2000" dirty="0">
              <a:solidFill>
                <a:srgbClr val="FFFFFE"/>
              </a:solidFill>
              <a:cs typeface="Calibri"/>
            </a:endParaRPr>
          </a:p>
          <a:p>
            <a:pPr indent="-228600">
              <a:lnSpc>
                <a:spcPct val="90000"/>
              </a:lnSpc>
              <a:spcAft>
                <a:spcPts val="600"/>
              </a:spcAft>
              <a:buFont typeface="Arial" panose="020B0604020202020204" pitchFamily="34" charset="0"/>
              <a:buChar char="•"/>
            </a:pPr>
            <a:endParaRPr lang="fr-FR" sz="2000" dirty="0">
              <a:solidFill>
                <a:srgbClr val="FFFFFE"/>
              </a:solidFill>
              <a:cs typeface="Calibri"/>
            </a:endParaRPr>
          </a:p>
          <a:p>
            <a:pPr indent="-228600">
              <a:lnSpc>
                <a:spcPct val="90000"/>
              </a:lnSpc>
              <a:spcAft>
                <a:spcPts val="600"/>
              </a:spcAft>
              <a:buFont typeface="Arial" panose="020B0604020202020204" pitchFamily="34" charset="0"/>
              <a:buChar char="•"/>
            </a:pPr>
            <a:r>
              <a:rPr lang="fr-FR" sz="2000" dirty="0">
                <a:solidFill>
                  <a:srgbClr val="FFFFFE"/>
                </a:solidFill>
              </a:rPr>
              <a:t>Il sert également à montrer la violence de cette guerre pour que cela ne recommence pas. </a:t>
            </a:r>
            <a:endParaRPr lang="fr-FR" sz="2000" dirty="0">
              <a:solidFill>
                <a:srgbClr val="FFFFFE"/>
              </a:solidFill>
              <a:cs typeface="Calibri"/>
            </a:endParaRPr>
          </a:p>
        </p:txBody>
      </p:sp>
      <p:pic>
        <p:nvPicPr>
          <p:cNvPr id="68" name="Picture 68">
            <a:extLst>
              <a:ext uri="{FF2B5EF4-FFF2-40B4-BE49-F238E27FC236}">
                <a16:creationId xmlns:a16="http://schemas.microsoft.com/office/drawing/2014/main" id="{E9C0803C-B2FC-4DBE-A556-A500B05D9507}"/>
              </a:ext>
            </a:extLst>
          </p:cNvPr>
          <p:cNvPicPr>
            <a:picLocks noChangeAspect="1"/>
          </p:cNvPicPr>
          <p:nvPr/>
        </p:nvPicPr>
        <p:blipFill rotWithShape="1">
          <a:blip r:embed="rId2"/>
          <a:srcRect l="3506" r="-1" b="-1"/>
          <a:stretch/>
        </p:blipFill>
        <p:spPr>
          <a:xfrm>
            <a:off x="6790977" y="521208"/>
            <a:ext cx="5401023" cy="2770632"/>
          </a:xfrm>
          <a:custGeom>
            <a:avLst/>
            <a:gdLst/>
            <a:ahLst/>
            <a:cxnLst/>
            <a:rect l="l" t="t" r="r" b="b"/>
            <a:pathLst>
              <a:path w="5401023" h="2770632">
                <a:moveTo>
                  <a:pt x="3214941" y="0"/>
                </a:moveTo>
                <a:lnTo>
                  <a:pt x="5401023" y="0"/>
                </a:lnTo>
                <a:lnTo>
                  <a:pt x="5401023" y="2770632"/>
                </a:lnTo>
                <a:lnTo>
                  <a:pt x="3214941" y="2770632"/>
                </a:lnTo>
                <a:lnTo>
                  <a:pt x="3214941" y="2768786"/>
                </a:lnTo>
                <a:lnTo>
                  <a:pt x="1865202" y="2768786"/>
                </a:lnTo>
                <a:lnTo>
                  <a:pt x="1865202" y="2768787"/>
                </a:lnTo>
                <a:lnTo>
                  <a:pt x="0" y="2768787"/>
                </a:lnTo>
                <a:lnTo>
                  <a:pt x="1325372" y="2605"/>
                </a:lnTo>
                <a:lnTo>
                  <a:pt x="1653397" y="2605"/>
                </a:lnTo>
                <a:lnTo>
                  <a:pt x="1653397" y="2597"/>
                </a:lnTo>
                <a:lnTo>
                  <a:pt x="1723225" y="2597"/>
                </a:lnTo>
                <a:lnTo>
                  <a:pt x="1723225" y="2596"/>
                </a:lnTo>
                <a:lnTo>
                  <a:pt x="2263055" y="2596"/>
                </a:lnTo>
                <a:lnTo>
                  <a:pt x="2263055" y="2597"/>
                </a:lnTo>
                <a:lnTo>
                  <a:pt x="3204175" y="2597"/>
                </a:lnTo>
                <a:lnTo>
                  <a:pt x="3204175" y="2604"/>
                </a:lnTo>
                <a:lnTo>
                  <a:pt x="3214941" y="2604"/>
                </a:lnTo>
                <a:close/>
              </a:path>
            </a:pathLst>
          </a:custGeom>
        </p:spPr>
      </p:pic>
      <p:pic>
        <p:nvPicPr>
          <p:cNvPr id="11" name="Picture 11">
            <a:extLst>
              <a:ext uri="{FF2B5EF4-FFF2-40B4-BE49-F238E27FC236}">
                <a16:creationId xmlns:a16="http://schemas.microsoft.com/office/drawing/2014/main" id="{665C31E2-6030-407E-A9C1-70AF064025A5}"/>
              </a:ext>
            </a:extLst>
          </p:cNvPr>
          <p:cNvPicPr>
            <a:picLocks noChangeAspect="1"/>
          </p:cNvPicPr>
          <p:nvPr/>
        </p:nvPicPr>
        <p:blipFill rotWithShape="1">
          <a:blip r:embed="rId3"/>
          <a:srcRect t="18457" r="-2" b="-2"/>
          <a:stretch/>
        </p:blipFill>
        <p:spPr>
          <a:xfrm>
            <a:off x="5366251" y="3453634"/>
            <a:ext cx="6825749" cy="2755142"/>
          </a:xfrm>
          <a:custGeom>
            <a:avLst/>
            <a:gdLst/>
            <a:ahLst/>
            <a:cxnLst/>
            <a:rect l="l" t="t" r="r" b="b"/>
            <a:pathLst>
              <a:path w="6825749" h="2755142">
                <a:moveTo>
                  <a:pt x="3353180" y="0"/>
                </a:moveTo>
                <a:lnTo>
                  <a:pt x="4045207" y="0"/>
                </a:lnTo>
                <a:lnTo>
                  <a:pt x="4045207" y="1"/>
                </a:lnTo>
                <a:lnTo>
                  <a:pt x="4692417" y="1"/>
                </a:lnTo>
                <a:lnTo>
                  <a:pt x="4781930" y="1"/>
                </a:lnTo>
                <a:lnTo>
                  <a:pt x="4781930" y="0"/>
                </a:lnTo>
                <a:lnTo>
                  <a:pt x="5473957" y="0"/>
                </a:lnTo>
                <a:lnTo>
                  <a:pt x="5473957" y="1"/>
                </a:lnTo>
                <a:lnTo>
                  <a:pt x="6680412" y="1"/>
                </a:lnTo>
                <a:lnTo>
                  <a:pt x="6680412" y="2798"/>
                </a:lnTo>
                <a:lnTo>
                  <a:pt x="6825749" y="2798"/>
                </a:lnTo>
                <a:lnTo>
                  <a:pt x="6825749" y="2755142"/>
                </a:lnTo>
                <a:lnTo>
                  <a:pt x="4748668" y="2755142"/>
                </a:lnTo>
                <a:lnTo>
                  <a:pt x="4748668" y="2755099"/>
                </a:lnTo>
                <a:lnTo>
                  <a:pt x="3535184" y="2755099"/>
                </a:lnTo>
                <a:lnTo>
                  <a:pt x="3321602" y="2755099"/>
                </a:lnTo>
                <a:lnTo>
                  <a:pt x="3321602" y="2755100"/>
                </a:lnTo>
                <a:lnTo>
                  <a:pt x="1892852" y="2755100"/>
                </a:lnTo>
                <a:lnTo>
                  <a:pt x="1428750" y="2755100"/>
                </a:lnTo>
                <a:lnTo>
                  <a:pt x="0" y="2755100"/>
                </a:lnTo>
                <a:lnTo>
                  <a:pt x="1345020" y="10"/>
                </a:lnTo>
                <a:lnTo>
                  <a:pt x="1677909" y="10"/>
                </a:lnTo>
                <a:lnTo>
                  <a:pt x="1677909" y="2"/>
                </a:lnTo>
                <a:lnTo>
                  <a:pt x="1748771" y="2"/>
                </a:lnTo>
                <a:lnTo>
                  <a:pt x="1748771" y="1"/>
                </a:lnTo>
                <a:lnTo>
                  <a:pt x="2296604" y="1"/>
                </a:lnTo>
                <a:lnTo>
                  <a:pt x="2296604" y="2"/>
                </a:lnTo>
                <a:lnTo>
                  <a:pt x="3106658" y="2"/>
                </a:lnTo>
                <a:lnTo>
                  <a:pt x="3177521" y="2"/>
                </a:lnTo>
                <a:lnTo>
                  <a:pt x="3177521" y="1"/>
                </a:lnTo>
                <a:lnTo>
                  <a:pt x="3263667" y="1"/>
                </a:lnTo>
                <a:lnTo>
                  <a:pt x="3353180" y="1"/>
                </a:lnTo>
                <a:close/>
              </a:path>
            </a:pathLst>
          </a:custGeom>
        </p:spPr>
      </p:pic>
    </p:spTree>
    <p:extLst>
      <p:ext uri="{BB962C8B-B14F-4D97-AF65-F5344CB8AC3E}">
        <p14:creationId xmlns:p14="http://schemas.microsoft.com/office/powerpoint/2010/main" val="43421192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551A5BBE-E5BB-4C45-BC7B-AE73E592CA05}"/>
              </a:ext>
            </a:extLst>
          </p:cNvPr>
          <p:cNvPicPr>
            <a:picLocks noChangeAspect="1"/>
          </p:cNvPicPr>
          <p:nvPr/>
        </p:nvPicPr>
        <p:blipFill rotWithShape="1">
          <a:blip r:embed="rId2"/>
          <a:srcRect l="9517" r="16979" b="-2"/>
          <a:stretch/>
        </p:blipFill>
        <p:spPr>
          <a:xfrm>
            <a:off x="641276" y="643467"/>
            <a:ext cx="4013020" cy="2702558"/>
          </a:xfrm>
          <a:prstGeom prst="rect">
            <a:avLst/>
          </a:prstGeom>
        </p:spPr>
      </p:pic>
      <p:pic>
        <p:nvPicPr>
          <p:cNvPr id="5" name="Picture 5">
            <a:extLst>
              <a:ext uri="{FF2B5EF4-FFF2-40B4-BE49-F238E27FC236}">
                <a16:creationId xmlns:a16="http://schemas.microsoft.com/office/drawing/2014/main" id="{D31B37CA-2997-4555-B5CD-6DA522486519}"/>
              </a:ext>
            </a:extLst>
          </p:cNvPr>
          <p:cNvPicPr>
            <a:picLocks noChangeAspect="1"/>
          </p:cNvPicPr>
          <p:nvPr/>
        </p:nvPicPr>
        <p:blipFill rotWithShape="1">
          <a:blip r:embed="rId3"/>
          <a:srcRect l="29830" r="21981" b="-2"/>
          <a:stretch/>
        </p:blipFill>
        <p:spPr>
          <a:xfrm>
            <a:off x="643467" y="3509433"/>
            <a:ext cx="4010830" cy="2705099"/>
          </a:xfrm>
          <a:prstGeom prst="rect">
            <a:avLst/>
          </a:prstGeom>
        </p:spPr>
      </p:pic>
      <p:pic>
        <p:nvPicPr>
          <p:cNvPr id="6" name="Picture 6">
            <a:extLst>
              <a:ext uri="{FF2B5EF4-FFF2-40B4-BE49-F238E27FC236}">
                <a16:creationId xmlns:a16="http://schemas.microsoft.com/office/drawing/2014/main" id="{DB87E060-9BA6-4ACA-914E-EFFFF5144B88}"/>
              </a:ext>
            </a:extLst>
          </p:cNvPr>
          <p:cNvPicPr>
            <a:picLocks noChangeAspect="1"/>
          </p:cNvPicPr>
          <p:nvPr/>
        </p:nvPicPr>
        <p:blipFill rotWithShape="1">
          <a:blip r:embed="rId4"/>
          <a:srcRect l="22818" r="17333" b="1"/>
          <a:stretch/>
        </p:blipFill>
        <p:spPr>
          <a:xfrm>
            <a:off x="4812633" y="643467"/>
            <a:ext cx="6735900" cy="5571066"/>
          </a:xfrm>
          <a:prstGeom prst="rect">
            <a:avLst/>
          </a:prstGeom>
        </p:spPr>
      </p:pic>
    </p:spTree>
    <p:extLst>
      <p:ext uri="{BB962C8B-B14F-4D97-AF65-F5344CB8AC3E}">
        <p14:creationId xmlns:p14="http://schemas.microsoft.com/office/powerpoint/2010/main" val="6486539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EB007E7-D5D0-472C-A19E-ECE7B2D9D39D}"/>
              </a:ext>
            </a:extLst>
          </p:cNvPr>
          <p:cNvSpPr txBox="1"/>
          <p:nvPr/>
        </p:nvSpPr>
        <p:spPr>
          <a:xfrm>
            <a:off x="2352475" y="1108552"/>
            <a:ext cx="7860863" cy="40248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70000" lnSpcReduction="20000"/>
          </a:bodyPr>
          <a:lstStyle/>
          <a:p>
            <a:pPr indent="-228600" algn="just">
              <a:lnSpc>
                <a:spcPct val="90000"/>
              </a:lnSpc>
              <a:spcAft>
                <a:spcPts val="600"/>
              </a:spcAft>
              <a:buFont typeface="Arial" panose="020B0604020202020204" pitchFamily="34" charset="0"/>
              <a:buChar char="•"/>
            </a:pPr>
            <a:r>
              <a:rPr lang="fr-FR" sz="3200" dirty="0"/>
              <a:t>L'année 1944 marque une rupture majeure dans l'issue de la seconde guerre mondiale.</a:t>
            </a:r>
            <a:endParaRPr lang="en-US" dirty="0"/>
          </a:p>
          <a:p>
            <a:pPr indent="-228600" algn="just">
              <a:lnSpc>
                <a:spcPct val="90000"/>
              </a:lnSpc>
              <a:spcAft>
                <a:spcPts val="600"/>
              </a:spcAft>
              <a:buFont typeface="Arial" panose="020B0604020202020204" pitchFamily="34" charset="0"/>
              <a:buChar char="•"/>
            </a:pPr>
            <a:r>
              <a:rPr lang="fr-FR" sz="3200" dirty="0"/>
              <a:t>En effet, les débarquements conjugués de Normandie et de Provence conduisent à la victoire des Alliés. La France est progressivement libérée du joug nazi. Néanmoins, les Allemands se livrent à des représailles terribles auprès des populations civiles, comme à Oradour sur Glane.</a:t>
            </a:r>
            <a:endParaRPr lang="fr-FR" sz="3200" dirty="0">
              <a:cs typeface="Calibri"/>
            </a:endParaRPr>
          </a:p>
          <a:p>
            <a:pPr indent="-228600" algn="just">
              <a:lnSpc>
                <a:spcPct val="90000"/>
              </a:lnSpc>
              <a:spcAft>
                <a:spcPts val="600"/>
              </a:spcAft>
              <a:buFont typeface="Arial" panose="020B0604020202020204" pitchFamily="34" charset="0"/>
              <a:buChar char="•"/>
            </a:pPr>
            <a:endParaRPr lang="fr-FR" sz="3200" dirty="0"/>
          </a:p>
          <a:p>
            <a:pPr indent="-228600" algn="just">
              <a:lnSpc>
                <a:spcPct val="90000"/>
              </a:lnSpc>
              <a:spcAft>
                <a:spcPts val="600"/>
              </a:spcAft>
              <a:buFont typeface="Arial" panose="020B0604020202020204" pitchFamily="34" charset="0"/>
              <a:buChar char="•"/>
            </a:pPr>
            <a:r>
              <a:rPr lang="fr-FR" sz="3200" dirty="0"/>
              <a:t>Nous nous demanderons ainsi quel est le lien entre le débarquement de Normandie et le massacre d'Oradour sur Glane. Après avoir vu le contexte du Débarquement de Normandie, nous étudierons le massacre d'Oradour sur Glane, pour finalement s'intéresser au lien connectant ces deux évènements.</a:t>
            </a:r>
            <a:endParaRPr lang="fr-FR" dirty="0">
              <a:cs typeface="Calibri"/>
            </a:endParaRPr>
          </a:p>
        </p:txBody>
      </p:sp>
    </p:spTree>
    <p:extLst>
      <p:ext uri="{BB962C8B-B14F-4D97-AF65-F5344CB8AC3E}">
        <p14:creationId xmlns:p14="http://schemas.microsoft.com/office/powerpoint/2010/main" val="22296093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8FBB2-C581-4DF8-986B-7E8C1700864D}"/>
              </a:ext>
            </a:extLst>
          </p:cNvPr>
          <p:cNvPicPr>
            <a:picLocks noChangeAspect="1"/>
          </p:cNvPicPr>
          <p:nvPr/>
        </p:nvPicPr>
        <p:blipFill rotWithShape="1">
          <a:blip r:embed="rId2"/>
          <a:srcRect t="-225" r="-123" b="-113"/>
          <a:stretch/>
        </p:blipFill>
        <p:spPr>
          <a:xfrm>
            <a:off x="2747295" y="0"/>
            <a:ext cx="9439574" cy="6861912"/>
          </a:xfrm>
          <a:prstGeom prst="rect">
            <a:avLst/>
          </a:prstGeom>
        </p:spPr>
      </p:pic>
      <p:sp>
        <p:nvSpPr>
          <p:cNvPr id="7" name="TextBox 6">
            <a:extLst>
              <a:ext uri="{FF2B5EF4-FFF2-40B4-BE49-F238E27FC236}">
                <a16:creationId xmlns:a16="http://schemas.microsoft.com/office/drawing/2014/main" id="{746289E9-112D-4C22-8A63-1076E95FF267}"/>
              </a:ext>
            </a:extLst>
          </p:cNvPr>
          <p:cNvSpPr txBox="1"/>
          <p:nvPr/>
        </p:nvSpPr>
        <p:spPr>
          <a:xfrm>
            <a:off x="-3463" y="-84936"/>
            <a:ext cx="32396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u="sng" dirty="0">
                <a:cs typeface="Calibri"/>
              </a:rPr>
              <a:t>Voici des objets historiques, issues de ma collection personnelle :</a:t>
            </a:r>
          </a:p>
          <a:p>
            <a:r>
              <a:rPr lang="fr-FR" u="sng" dirty="0">
                <a:cs typeface="Calibri"/>
              </a:rPr>
              <a:t>Côté américain :</a:t>
            </a:r>
          </a:p>
        </p:txBody>
      </p:sp>
      <p:sp>
        <p:nvSpPr>
          <p:cNvPr id="3" name="TextBox 2">
            <a:extLst>
              <a:ext uri="{FF2B5EF4-FFF2-40B4-BE49-F238E27FC236}">
                <a16:creationId xmlns:a16="http://schemas.microsoft.com/office/drawing/2014/main" id="{AFFECCDA-940A-4779-8B75-A5956E9A56A0}"/>
              </a:ext>
            </a:extLst>
          </p:cNvPr>
          <p:cNvSpPr txBox="1"/>
          <p:nvPr/>
        </p:nvSpPr>
        <p:spPr>
          <a:xfrm>
            <a:off x="-5751" y="1015041"/>
            <a:ext cx="2743200"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u="sng" dirty="0">
                <a:cs typeface="Calibri"/>
              </a:rPr>
              <a:t>De </a:t>
            </a:r>
            <a:r>
              <a:rPr lang="fr-FR" sz="1400" u="sng" dirty="0">
                <a:ea typeface="+mn-lt"/>
                <a:cs typeface="+mn-lt"/>
              </a:rPr>
              <a:t>gauche </a:t>
            </a:r>
            <a:r>
              <a:rPr lang="fr-FR" sz="1400" u="sng" dirty="0">
                <a:cs typeface="Calibri"/>
              </a:rPr>
              <a:t>à droite :</a:t>
            </a:r>
          </a:p>
          <a:p>
            <a:r>
              <a:rPr lang="fr-FR" sz="1400" dirty="0">
                <a:cs typeface="Calibri"/>
              </a:rPr>
              <a:t>-Havresac de 1943</a:t>
            </a:r>
          </a:p>
          <a:p>
            <a:r>
              <a:rPr lang="fr-FR" sz="1400" dirty="0">
                <a:cs typeface="Calibri"/>
              </a:rPr>
              <a:t>-Fourchette et cuillère du soldat</a:t>
            </a:r>
          </a:p>
          <a:p>
            <a:r>
              <a:rPr lang="fr-FR" sz="1400" dirty="0">
                <a:cs typeface="Calibri"/>
              </a:rPr>
              <a:t>-Housse étanche pour fusil M1 Garand datée de 1943</a:t>
            </a:r>
          </a:p>
          <a:p>
            <a:r>
              <a:rPr lang="fr-FR" sz="1400" dirty="0">
                <a:cs typeface="Calibri"/>
              </a:rPr>
              <a:t>-Douille d'obus de 40mm de canon </a:t>
            </a:r>
            <a:r>
              <a:rPr lang="fr-FR" sz="1400" dirty="0" err="1">
                <a:cs typeface="Calibri"/>
              </a:rPr>
              <a:t>Bofors</a:t>
            </a:r>
            <a:r>
              <a:rPr lang="fr-FR" sz="1400" dirty="0">
                <a:cs typeface="Calibri"/>
              </a:rPr>
              <a:t> datée de 1943</a:t>
            </a:r>
          </a:p>
          <a:p>
            <a:r>
              <a:rPr lang="fr-FR" sz="1400" dirty="0">
                <a:cs typeface="Calibri"/>
              </a:rPr>
              <a:t>-Porte chargeur pour carabine US M1 de 1942</a:t>
            </a:r>
          </a:p>
          <a:p>
            <a:r>
              <a:rPr lang="fr-FR" sz="1400" dirty="0">
                <a:cs typeface="Calibri"/>
              </a:rPr>
              <a:t>-Ceinturon M 1936 daté de 1942</a:t>
            </a:r>
          </a:p>
          <a:p>
            <a:r>
              <a:rPr lang="fr-FR" sz="1400" dirty="0">
                <a:cs typeface="Calibri"/>
              </a:rPr>
              <a:t>-2 clips de M1 Garand dont 1 constitué des 8 douilles des balles de calibre 30.06 </a:t>
            </a:r>
          </a:p>
          <a:p>
            <a:r>
              <a:rPr lang="fr-FR" sz="1400" dirty="0">
                <a:cs typeface="Calibri"/>
              </a:rPr>
              <a:t>-Boite de talk pour les pieds, savon LIFEBUOY, une mousse à raser BARBASOL et une boite de cigarette PRINCE ALBERT</a:t>
            </a:r>
            <a:endParaRPr lang="fr-FR"/>
          </a:p>
          <a:p>
            <a:r>
              <a:rPr lang="fr-FR" sz="1400" dirty="0">
                <a:cs typeface="Calibri"/>
              </a:rPr>
              <a:t>-Monnaie d'invasion du soldat, dont 1 billet de 100 francs et une pièce de 2 francs</a:t>
            </a:r>
          </a:p>
          <a:p>
            <a:r>
              <a:rPr lang="fr-FR" sz="1400" dirty="0">
                <a:cs typeface="Calibri"/>
              </a:rPr>
              <a:t>-Rasoir, pince à épiler, lime à ongle et des lames de rasoir de la marque PAL </a:t>
            </a:r>
          </a:p>
          <a:p>
            <a:r>
              <a:rPr lang="fr-FR" sz="1400" dirty="0">
                <a:cs typeface="Calibri"/>
              </a:rPr>
              <a:t>-comburant pour réchaud portatif</a:t>
            </a:r>
          </a:p>
          <a:p>
            <a:r>
              <a:rPr lang="fr-FR" sz="1400" dirty="0">
                <a:cs typeface="Calibri"/>
              </a:rPr>
              <a:t>-First </a:t>
            </a:r>
            <a:r>
              <a:rPr lang="fr-FR" sz="1400" dirty="0" err="1">
                <a:cs typeface="Calibri"/>
              </a:rPr>
              <a:t>aid</a:t>
            </a:r>
            <a:r>
              <a:rPr lang="fr-FR" sz="1400" dirty="0">
                <a:cs typeface="Calibri"/>
              </a:rPr>
              <a:t>-kit complet avec sa poche datée de 1942 et son kit de premier soin</a:t>
            </a:r>
          </a:p>
        </p:txBody>
      </p:sp>
    </p:spTree>
    <p:extLst>
      <p:ext uri="{BB962C8B-B14F-4D97-AF65-F5344CB8AC3E}">
        <p14:creationId xmlns:p14="http://schemas.microsoft.com/office/powerpoint/2010/main" val="1608766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5404A9-EA9D-4139-B2A1-C6D62C7042F8}"/>
              </a:ext>
            </a:extLst>
          </p:cNvPr>
          <p:cNvSpPr txBox="1"/>
          <p:nvPr/>
        </p:nvSpPr>
        <p:spPr>
          <a:xfrm>
            <a:off x="93148" y="-4880"/>
            <a:ext cx="2743200"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u="sng" dirty="0">
                <a:cs typeface="Calibri"/>
              </a:rPr>
              <a:t>Côté allemand :</a:t>
            </a:r>
            <a:endParaRPr lang="fr-FR" u="sng">
              <a:cs typeface="Calibri"/>
            </a:endParaRPr>
          </a:p>
          <a:p>
            <a:r>
              <a:rPr lang="fr-FR" sz="1400" u="sng" dirty="0">
                <a:ea typeface="+mn-lt"/>
                <a:cs typeface="+mn-lt"/>
              </a:rPr>
              <a:t>De </a:t>
            </a:r>
            <a:r>
              <a:rPr lang="fr-FR" sz="1400" u="sng" dirty="0">
                <a:cs typeface="Calibri"/>
              </a:rPr>
              <a:t>gauche </a:t>
            </a:r>
            <a:r>
              <a:rPr lang="fr-FR" sz="1400" u="sng" dirty="0">
                <a:ea typeface="+mn-lt"/>
                <a:cs typeface="+mn-lt"/>
              </a:rPr>
              <a:t>à droite :</a:t>
            </a:r>
          </a:p>
          <a:p>
            <a:r>
              <a:rPr lang="fr-FR" sz="1400" dirty="0">
                <a:ea typeface="+mn-lt"/>
                <a:cs typeface="+mn-lt"/>
              </a:rPr>
              <a:t>-Gamelle allemande datée de 1939 avec le nom du soldat gravé, "Wende"</a:t>
            </a:r>
            <a:endParaRPr lang="fr-FR" dirty="0"/>
          </a:p>
          <a:p>
            <a:r>
              <a:rPr lang="fr-FR" sz="1400" dirty="0">
                <a:ea typeface="+mn-lt"/>
                <a:cs typeface="+mn-lt"/>
              </a:rPr>
              <a:t>-Douille de FLAK 38 datée de 1940</a:t>
            </a:r>
            <a:endParaRPr lang="fr-FR" dirty="0"/>
          </a:p>
          <a:p>
            <a:r>
              <a:rPr lang="fr-FR" sz="1400" dirty="0">
                <a:ea typeface="+mn-lt"/>
                <a:cs typeface="+mn-lt"/>
              </a:rPr>
              <a:t>-2 Douille de calibre 7,92mm pour Mauser Kar 98, MG 42, MG 34, </a:t>
            </a:r>
            <a:r>
              <a:rPr lang="fr-FR" sz="1400" dirty="0" err="1">
                <a:ea typeface="+mn-lt"/>
                <a:cs typeface="+mn-lt"/>
              </a:rPr>
              <a:t>etc</a:t>
            </a:r>
            <a:r>
              <a:rPr lang="fr-FR" sz="1400" dirty="0">
                <a:ea typeface="+mn-lt"/>
                <a:cs typeface="+mn-lt"/>
              </a:rPr>
              <a:t>, datées de 1940 et 1939</a:t>
            </a:r>
          </a:p>
          <a:p>
            <a:r>
              <a:rPr lang="fr-FR" sz="1400" dirty="0">
                <a:ea typeface="+mn-lt"/>
                <a:cs typeface="+mn-lt"/>
              </a:rPr>
              <a:t>-Gourde allemande datée de 1939 avec sa housse en feutre</a:t>
            </a:r>
          </a:p>
          <a:p>
            <a:r>
              <a:rPr lang="fr-FR" sz="1400" dirty="0">
                <a:ea typeface="+mn-lt"/>
                <a:cs typeface="+mn-lt"/>
              </a:rPr>
              <a:t>-Billet allemand de 5 </a:t>
            </a:r>
            <a:r>
              <a:rPr lang="fr-FR" sz="1400" dirty="0" err="1">
                <a:ea typeface="+mn-lt"/>
                <a:cs typeface="+mn-lt"/>
              </a:rPr>
              <a:t>Reichmark</a:t>
            </a:r>
            <a:r>
              <a:rPr lang="fr-FR" sz="1400" dirty="0">
                <a:ea typeface="+mn-lt"/>
                <a:cs typeface="+mn-lt"/>
              </a:rPr>
              <a:t> daté de 1939</a:t>
            </a:r>
          </a:p>
          <a:p>
            <a:r>
              <a:rPr lang="fr-FR" sz="1400" dirty="0">
                <a:ea typeface="+mn-lt"/>
                <a:cs typeface="+mn-lt"/>
              </a:rPr>
              <a:t>-4 pièces de 1 et 10 </a:t>
            </a:r>
            <a:r>
              <a:rPr lang="fr-FR" sz="1400" dirty="0" err="1">
                <a:ea typeface="+mn-lt"/>
                <a:cs typeface="+mn-lt"/>
              </a:rPr>
              <a:t>reichspfennig</a:t>
            </a:r>
            <a:endParaRPr lang="fr-FR" sz="1400" dirty="0">
              <a:ea typeface="+mn-lt"/>
              <a:cs typeface="+mn-lt"/>
            </a:endParaRPr>
          </a:p>
          <a:p>
            <a:r>
              <a:rPr lang="fr-FR" sz="1400" dirty="0">
                <a:ea typeface="+mn-lt"/>
                <a:cs typeface="+mn-lt"/>
              </a:rPr>
              <a:t>datées de 1942, 1943 et 1940, 1941</a:t>
            </a:r>
            <a:endParaRPr lang="fr-FR" dirty="0"/>
          </a:p>
          <a:p>
            <a:endParaRPr lang="fr-FR" sz="1400" dirty="0">
              <a:ea typeface="+mn-lt"/>
              <a:cs typeface="+mn-lt"/>
            </a:endParaRPr>
          </a:p>
        </p:txBody>
      </p:sp>
      <p:pic>
        <p:nvPicPr>
          <p:cNvPr id="4" name="Picture 4">
            <a:extLst>
              <a:ext uri="{FF2B5EF4-FFF2-40B4-BE49-F238E27FC236}">
                <a16:creationId xmlns:a16="http://schemas.microsoft.com/office/drawing/2014/main" id="{9976F9E8-89E9-4E8F-8C37-70F5775D437E}"/>
              </a:ext>
            </a:extLst>
          </p:cNvPr>
          <p:cNvPicPr>
            <a:picLocks noChangeAspect="1"/>
          </p:cNvPicPr>
          <p:nvPr/>
        </p:nvPicPr>
        <p:blipFill rotWithShape="1">
          <a:blip r:embed="rId2"/>
          <a:srcRect l="10460" t="71" r="21379" b="-71"/>
          <a:stretch/>
        </p:blipFill>
        <p:spPr>
          <a:xfrm>
            <a:off x="3198875" y="0"/>
            <a:ext cx="6485087" cy="6859421"/>
          </a:xfrm>
          <a:prstGeom prst="rect">
            <a:avLst/>
          </a:prstGeom>
        </p:spPr>
      </p:pic>
    </p:spTree>
    <p:extLst>
      <p:ext uri="{BB962C8B-B14F-4D97-AF65-F5344CB8AC3E}">
        <p14:creationId xmlns:p14="http://schemas.microsoft.com/office/powerpoint/2010/main" val="159547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BE7EC2-B7C7-4A07-928A-FBC41A4171B6}"/>
              </a:ext>
            </a:extLst>
          </p:cNvPr>
          <p:cNvSpPr txBox="1"/>
          <p:nvPr/>
        </p:nvSpPr>
        <p:spPr>
          <a:xfrm>
            <a:off x="-4457" y="-6440"/>
            <a:ext cx="12251181" cy="405079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fr-FR" sz="2300" b="1" u="sng" dirty="0"/>
              <a:t>La bataille de Normandie :</a:t>
            </a:r>
            <a:endParaRPr lang="fr-FR" sz="2300" b="1" u="sng" dirty="0">
              <a:cs typeface="Calibri"/>
            </a:endParaRPr>
          </a:p>
          <a:p>
            <a:pPr indent="-228600">
              <a:lnSpc>
                <a:spcPct val="90000"/>
              </a:lnSpc>
              <a:spcAft>
                <a:spcPts val="600"/>
              </a:spcAft>
              <a:buFont typeface="Arial" panose="020B0604020202020204" pitchFamily="34" charset="0"/>
              <a:buChar char="•"/>
            </a:pPr>
            <a:endParaRPr lang="fr-FR" sz="2300" dirty="0"/>
          </a:p>
          <a:p>
            <a:pPr indent="-228600">
              <a:lnSpc>
                <a:spcPct val="90000"/>
              </a:lnSpc>
              <a:spcAft>
                <a:spcPts val="600"/>
              </a:spcAft>
              <a:buFont typeface="Arial" panose="020B0604020202020204" pitchFamily="34" charset="0"/>
              <a:buChar char="•"/>
            </a:pPr>
            <a:r>
              <a:rPr lang="fr-FR" sz="2300" dirty="0"/>
              <a:t>Mise en contexte : La bataille de Normandie qui s'est déroulée le mardi 6 juin 1944, est une opération militaire de grande envergure intitulé opération Overlord regroupant 4 pays :</a:t>
            </a:r>
          </a:p>
          <a:p>
            <a:pPr>
              <a:lnSpc>
                <a:spcPct val="90000"/>
              </a:lnSpc>
              <a:spcAft>
                <a:spcPts val="600"/>
              </a:spcAft>
            </a:pPr>
            <a:r>
              <a:rPr lang="fr-FR" sz="2300" dirty="0"/>
              <a:t>- les Etats-Unis, L'Angleterre, le Canada, et </a:t>
            </a:r>
            <a:r>
              <a:rPr lang="fr-FR" sz="2300"/>
              <a:t>la France (un </a:t>
            </a:r>
            <a:r>
              <a:rPr lang="fr-FR" sz="2300" dirty="0"/>
              <a:t>peu plus de </a:t>
            </a:r>
            <a:r>
              <a:rPr lang="fr-FR" sz="2300"/>
              <a:t>3000 français). </a:t>
            </a:r>
            <a:endParaRPr lang="fr-FR" dirty="0"/>
          </a:p>
          <a:p>
            <a:pPr indent="-228600">
              <a:lnSpc>
                <a:spcPct val="90000"/>
              </a:lnSpc>
              <a:spcAft>
                <a:spcPts val="600"/>
              </a:spcAft>
              <a:buFont typeface="Arial" panose="020B0604020202020204" pitchFamily="34" charset="0"/>
              <a:buChar char="•"/>
            </a:pPr>
            <a:endParaRPr lang="fr-FR" sz="2300" dirty="0"/>
          </a:p>
          <a:p>
            <a:pPr indent="-228600">
              <a:lnSpc>
                <a:spcPct val="90000"/>
              </a:lnSpc>
              <a:spcAft>
                <a:spcPts val="600"/>
              </a:spcAft>
              <a:buFont typeface="Arial" panose="020B0604020202020204" pitchFamily="34" charset="0"/>
              <a:buChar char="•"/>
            </a:pPr>
            <a:r>
              <a:rPr lang="fr-FR" sz="2300" dirty="0"/>
              <a:t>Elle succéda à l'opération Fortitude qui consistait à tromper les troupes du Reich avec des véhicules gonflables plus au Nord vers le Pas-de-Calais distance la plus proche avec l'Angleterre. Cette idée de génie porta à confusion les Allemands persuadés que le débarquement de Normandie n'était qu'un leurre.</a:t>
            </a:r>
            <a:endParaRPr lang="fr-FR" sz="2300" dirty="0">
              <a:cs typeface="Calibri"/>
            </a:endParaRPr>
          </a:p>
          <a:p>
            <a:pPr indent="-228600">
              <a:lnSpc>
                <a:spcPct val="90000"/>
              </a:lnSpc>
              <a:spcAft>
                <a:spcPts val="600"/>
              </a:spcAft>
              <a:buFont typeface="Arial" panose="020B0604020202020204" pitchFamily="34" charset="0"/>
              <a:buChar char="•"/>
            </a:pPr>
            <a:r>
              <a:rPr lang="fr-FR" sz="2300" dirty="0">
                <a:cs typeface="Calibri"/>
              </a:rPr>
              <a:t>De plus, Hitler ne fut réveillé que vers 10 heures le matin du 6 Juin à cause d'une quantité importante de somnifères ingérés la veille, convaincu que la glorieuse Wehrmacht aura tôt fait de rejeter les assaillants à la mer, il se décida dans l'après-midi à envoyer des divisions blindées vers la Normandie, en refusant cependant de faire intervenir la 15ème armée cantonnée au Nord de la Seine, étant sûr que la Normandie n'est qu'une diversion pour dégarnir le Pas-de-Calais. </a:t>
            </a:r>
          </a:p>
          <a:p>
            <a:pPr indent="-228600">
              <a:lnSpc>
                <a:spcPct val="90000"/>
              </a:lnSpc>
              <a:spcAft>
                <a:spcPts val="600"/>
              </a:spcAft>
              <a:buFont typeface="Arial" panose="020B0604020202020204" pitchFamily="34" charset="0"/>
              <a:buChar char="•"/>
            </a:pPr>
            <a:endParaRPr lang="fr-FR" sz="2300" dirty="0">
              <a:cs typeface="Calibri"/>
            </a:endParaRPr>
          </a:p>
        </p:txBody>
      </p:sp>
    </p:spTree>
    <p:extLst>
      <p:ext uri="{BB962C8B-B14F-4D97-AF65-F5344CB8AC3E}">
        <p14:creationId xmlns:p14="http://schemas.microsoft.com/office/powerpoint/2010/main" val="42372508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64E7BC-6E20-4566-8B9C-E628692EFF07}"/>
              </a:ext>
            </a:extLst>
          </p:cNvPr>
          <p:cNvPicPr>
            <a:picLocks noChangeAspect="1"/>
          </p:cNvPicPr>
          <p:nvPr/>
        </p:nvPicPr>
        <p:blipFill>
          <a:blip r:embed="rId2"/>
          <a:stretch>
            <a:fillRect/>
          </a:stretch>
        </p:blipFill>
        <p:spPr>
          <a:xfrm>
            <a:off x="-5751" y="-4002"/>
            <a:ext cx="4540370" cy="2265248"/>
          </a:xfrm>
          <a:prstGeom prst="rect">
            <a:avLst/>
          </a:prstGeom>
        </p:spPr>
      </p:pic>
      <p:pic>
        <p:nvPicPr>
          <p:cNvPr id="4" name="Picture 4">
            <a:extLst>
              <a:ext uri="{FF2B5EF4-FFF2-40B4-BE49-F238E27FC236}">
                <a16:creationId xmlns:a16="http://schemas.microsoft.com/office/drawing/2014/main" id="{2A577C0D-A232-475E-82B2-9F7570B92877}"/>
              </a:ext>
            </a:extLst>
          </p:cNvPr>
          <p:cNvPicPr>
            <a:picLocks noChangeAspect="1"/>
          </p:cNvPicPr>
          <p:nvPr/>
        </p:nvPicPr>
        <p:blipFill>
          <a:blip r:embed="rId3"/>
          <a:stretch>
            <a:fillRect/>
          </a:stretch>
        </p:blipFill>
        <p:spPr>
          <a:xfrm>
            <a:off x="8561716" y="2425"/>
            <a:ext cx="3637471" cy="2410545"/>
          </a:xfrm>
          <a:prstGeom prst="rect">
            <a:avLst/>
          </a:prstGeom>
        </p:spPr>
      </p:pic>
      <p:sp>
        <p:nvSpPr>
          <p:cNvPr id="6" name="Arrow: Right 5">
            <a:extLst>
              <a:ext uri="{FF2B5EF4-FFF2-40B4-BE49-F238E27FC236}">
                <a16:creationId xmlns:a16="http://schemas.microsoft.com/office/drawing/2014/main" id="{4DDDF5A7-F23B-4D15-903A-3012FEF2562F}"/>
              </a:ext>
            </a:extLst>
          </p:cNvPr>
          <p:cNvSpPr/>
          <p:nvPr/>
        </p:nvSpPr>
        <p:spPr>
          <a:xfrm rot="2220000">
            <a:off x="4039664" y="4811325"/>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0DD362B-60D4-4EF1-99C9-CA345223D830}"/>
              </a:ext>
            </a:extLst>
          </p:cNvPr>
          <p:cNvSpPr/>
          <p:nvPr/>
        </p:nvSpPr>
        <p:spPr>
          <a:xfrm rot="8760000">
            <a:off x="6641966" y="4667551"/>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9" descr="Ampoule et engrenage contour">
            <a:extLst>
              <a:ext uri="{FF2B5EF4-FFF2-40B4-BE49-F238E27FC236}">
                <a16:creationId xmlns:a16="http://schemas.microsoft.com/office/drawing/2014/main" id="{42B3D99C-1D9C-4E9C-938A-1FFE86DBE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1894" y="5200290"/>
            <a:ext cx="914400" cy="914400"/>
          </a:xfrm>
          <a:prstGeom prst="rect">
            <a:avLst/>
          </a:prstGeom>
        </p:spPr>
      </p:pic>
      <p:cxnSp>
        <p:nvCxnSpPr>
          <p:cNvPr id="14" name="Straight Arrow Connector 13">
            <a:extLst>
              <a:ext uri="{FF2B5EF4-FFF2-40B4-BE49-F238E27FC236}">
                <a16:creationId xmlns:a16="http://schemas.microsoft.com/office/drawing/2014/main" id="{B11B444D-E90D-4FB5-9696-68654DE3BD46}"/>
              </a:ext>
            </a:extLst>
          </p:cNvPr>
          <p:cNvCxnSpPr/>
          <p:nvPr/>
        </p:nvCxnSpPr>
        <p:spPr>
          <a:xfrm>
            <a:off x="4944193" y="2535986"/>
            <a:ext cx="741872" cy="2265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A0DCB96-A97C-4059-A7E6-5693DC23D1A5}"/>
              </a:ext>
            </a:extLst>
          </p:cNvPr>
          <p:cNvCxnSpPr>
            <a:cxnSpLocks/>
          </p:cNvCxnSpPr>
          <p:nvPr/>
        </p:nvCxnSpPr>
        <p:spPr>
          <a:xfrm flipH="1">
            <a:off x="6203651" y="2550364"/>
            <a:ext cx="1199071" cy="22371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64947C9D-A4BF-4019-8568-931FC2BFB362}"/>
              </a:ext>
            </a:extLst>
          </p:cNvPr>
          <p:cNvPicPr>
            <a:picLocks noChangeAspect="1"/>
          </p:cNvPicPr>
          <p:nvPr/>
        </p:nvPicPr>
        <p:blipFill>
          <a:blip r:embed="rId6"/>
          <a:stretch>
            <a:fillRect/>
          </a:stretch>
        </p:blipFill>
        <p:spPr>
          <a:xfrm>
            <a:off x="7853005" y="2370468"/>
            <a:ext cx="4336030" cy="2965329"/>
          </a:xfrm>
          <a:prstGeom prst="rect">
            <a:avLst/>
          </a:prstGeom>
        </p:spPr>
      </p:pic>
      <p:pic>
        <p:nvPicPr>
          <p:cNvPr id="7" name="Picture 9">
            <a:extLst>
              <a:ext uri="{FF2B5EF4-FFF2-40B4-BE49-F238E27FC236}">
                <a16:creationId xmlns:a16="http://schemas.microsoft.com/office/drawing/2014/main" id="{9F0711FF-1179-4C55-A9B1-3D86D330D8C6}"/>
              </a:ext>
            </a:extLst>
          </p:cNvPr>
          <p:cNvPicPr>
            <a:picLocks noChangeAspect="1"/>
          </p:cNvPicPr>
          <p:nvPr/>
        </p:nvPicPr>
        <p:blipFill>
          <a:blip r:embed="rId7"/>
          <a:stretch>
            <a:fillRect/>
          </a:stretch>
        </p:blipFill>
        <p:spPr>
          <a:xfrm>
            <a:off x="-5751" y="2257726"/>
            <a:ext cx="4051540" cy="3334584"/>
          </a:xfrm>
          <a:prstGeom prst="rect">
            <a:avLst/>
          </a:prstGeom>
        </p:spPr>
      </p:pic>
      <p:pic>
        <p:nvPicPr>
          <p:cNvPr id="10" name="Picture 10">
            <a:extLst>
              <a:ext uri="{FF2B5EF4-FFF2-40B4-BE49-F238E27FC236}">
                <a16:creationId xmlns:a16="http://schemas.microsoft.com/office/drawing/2014/main" id="{D9CA3222-92C2-4130-9D0F-0A28CFF051DE}"/>
              </a:ext>
            </a:extLst>
          </p:cNvPr>
          <p:cNvPicPr>
            <a:picLocks noChangeAspect="1"/>
          </p:cNvPicPr>
          <p:nvPr/>
        </p:nvPicPr>
        <p:blipFill>
          <a:blip r:embed="rId8"/>
          <a:stretch>
            <a:fillRect/>
          </a:stretch>
        </p:blipFill>
        <p:spPr>
          <a:xfrm>
            <a:off x="4528238" y="-6919"/>
            <a:ext cx="4041296" cy="2285461"/>
          </a:xfrm>
          <a:prstGeom prst="rect">
            <a:avLst/>
          </a:prstGeom>
        </p:spPr>
      </p:pic>
    </p:spTree>
    <p:extLst>
      <p:ext uri="{BB962C8B-B14F-4D97-AF65-F5344CB8AC3E}">
        <p14:creationId xmlns:p14="http://schemas.microsoft.com/office/powerpoint/2010/main" val="405047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4CCA6AE-F3D7-46B7-BDEC-9D5805438333}"/>
              </a:ext>
            </a:extLst>
          </p:cNvPr>
          <p:cNvPicPr>
            <a:picLocks noChangeAspect="1"/>
          </p:cNvPicPr>
          <p:nvPr/>
        </p:nvPicPr>
        <p:blipFill>
          <a:blip r:embed="rId2"/>
          <a:stretch>
            <a:fillRect/>
          </a:stretch>
        </p:blipFill>
        <p:spPr>
          <a:xfrm>
            <a:off x="756249" y="-3265"/>
            <a:ext cx="10348821" cy="6864526"/>
          </a:xfrm>
          <a:prstGeom prst="rect">
            <a:avLst/>
          </a:prstGeom>
        </p:spPr>
      </p:pic>
    </p:spTree>
    <p:extLst>
      <p:ext uri="{BB962C8B-B14F-4D97-AF65-F5344CB8AC3E}">
        <p14:creationId xmlns:p14="http://schemas.microsoft.com/office/powerpoint/2010/main" val="2944583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9FAB8E-DC9F-43A2-B35B-D5BD2CD4C8CA}"/>
              </a:ext>
            </a:extLst>
          </p:cNvPr>
          <p:cNvSpPr txBox="1"/>
          <p:nvPr/>
        </p:nvSpPr>
        <p:spPr>
          <a:xfrm>
            <a:off x="1302589" y="195532"/>
            <a:ext cx="9227388"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2800" dirty="0">
              <a:cs typeface="Arial"/>
            </a:endParaRPr>
          </a:p>
          <a:p>
            <a:pPr>
              <a:buFont typeface="Arial"/>
              <a:buChar char="•"/>
            </a:pPr>
            <a:r>
              <a:rPr lang="fr-FR" sz="2800" dirty="0">
                <a:cs typeface="Arial"/>
              </a:rPr>
              <a:t>Cette date du 6 juin 1944, est un tournant dans cette guerre meurtrière, coûtant la vie à</a:t>
            </a:r>
            <a:r>
              <a:rPr lang="fr-FR" sz="2800" dirty="0">
                <a:ea typeface="+mn-lt"/>
                <a:cs typeface="+mn-lt"/>
              </a:rPr>
              <a:t> 200 000 tués sur 450 000 hommes engagés dans la bataille, et 50 000 victimes civiles normandes</a:t>
            </a:r>
          </a:p>
          <a:p>
            <a:endParaRPr lang="fr-FR" sz="2800" dirty="0">
              <a:cs typeface="Arial"/>
            </a:endParaRPr>
          </a:p>
          <a:p>
            <a:pPr>
              <a:buChar char="•"/>
            </a:pPr>
            <a:r>
              <a:rPr lang="fr-FR" sz="2800" dirty="0">
                <a:cs typeface="Arial"/>
              </a:rPr>
              <a:t>Suite à cette attaque, les Allemands furent repoussés dans les terres , jusqu’à la poche de Falaise le 21 août 1944.​</a:t>
            </a:r>
          </a:p>
          <a:p>
            <a:endParaRPr lang="en-US" dirty="0">
              <a:solidFill>
                <a:srgbClr val="FF0000"/>
              </a:solidFill>
              <a:cs typeface="Calibri"/>
            </a:endParaRPr>
          </a:p>
        </p:txBody>
      </p:sp>
      <p:sp>
        <p:nvSpPr>
          <p:cNvPr id="3" name="TextBox 2">
            <a:extLst>
              <a:ext uri="{FF2B5EF4-FFF2-40B4-BE49-F238E27FC236}">
                <a16:creationId xmlns:a16="http://schemas.microsoft.com/office/drawing/2014/main" id="{BEE868B9-38B8-4CA4-AC31-898BE34F8164}"/>
              </a:ext>
            </a:extLst>
          </p:cNvPr>
          <p:cNvSpPr txBox="1"/>
          <p:nvPr/>
        </p:nvSpPr>
        <p:spPr>
          <a:xfrm>
            <a:off x="1360099" y="4019910"/>
            <a:ext cx="100756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dirty="0">
                <a:cs typeface="Calibri"/>
              </a:rPr>
              <a:t>Les principaux acteurs de cette opération, sont les généraux Eisenhower, Montgomery, Bradley, Patton et Dempsey.​</a:t>
            </a:r>
            <a:endParaRPr lang="en-US" sz="2800" dirty="0"/>
          </a:p>
        </p:txBody>
      </p:sp>
    </p:spTree>
    <p:extLst>
      <p:ext uri="{BB962C8B-B14F-4D97-AF65-F5344CB8AC3E}">
        <p14:creationId xmlns:p14="http://schemas.microsoft.com/office/powerpoint/2010/main" val="979382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BE99516-87D9-48FC-B65B-AF7F6FFC1EF4}"/>
              </a:ext>
            </a:extLst>
          </p:cNvPr>
          <p:cNvPicPr>
            <a:picLocks noChangeAspect="1"/>
          </p:cNvPicPr>
          <p:nvPr/>
        </p:nvPicPr>
        <p:blipFill>
          <a:blip r:embed="rId2"/>
          <a:stretch>
            <a:fillRect/>
          </a:stretch>
        </p:blipFill>
        <p:spPr>
          <a:xfrm>
            <a:off x="567906" y="372014"/>
            <a:ext cx="4442603" cy="3339141"/>
          </a:xfrm>
          <a:prstGeom prst="rect">
            <a:avLst/>
          </a:prstGeom>
        </p:spPr>
      </p:pic>
      <p:sp>
        <p:nvSpPr>
          <p:cNvPr id="3" name="TextBox 2">
            <a:extLst>
              <a:ext uri="{FF2B5EF4-FFF2-40B4-BE49-F238E27FC236}">
                <a16:creationId xmlns:a16="http://schemas.microsoft.com/office/drawing/2014/main" id="{D5014A3F-E594-41CA-8A6D-D686ADF4154F}"/>
              </a:ext>
            </a:extLst>
          </p:cNvPr>
          <p:cNvSpPr txBox="1"/>
          <p:nvPr/>
        </p:nvSpPr>
        <p:spPr>
          <a:xfrm>
            <a:off x="727495" y="3861758"/>
            <a:ext cx="49141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Dwight D. Eisenhower</a:t>
            </a:r>
          </a:p>
        </p:txBody>
      </p:sp>
      <p:pic>
        <p:nvPicPr>
          <p:cNvPr id="4" name="Picture 4">
            <a:extLst>
              <a:ext uri="{FF2B5EF4-FFF2-40B4-BE49-F238E27FC236}">
                <a16:creationId xmlns:a16="http://schemas.microsoft.com/office/drawing/2014/main" id="{B17C56FD-41EA-4035-96F3-DF610C86C32A}"/>
              </a:ext>
            </a:extLst>
          </p:cNvPr>
          <p:cNvPicPr>
            <a:picLocks noChangeAspect="1"/>
          </p:cNvPicPr>
          <p:nvPr/>
        </p:nvPicPr>
        <p:blipFill>
          <a:blip r:embed="rId3"/>
          <a:stretch>
            <a:fillRect/>
          </a:stretch>
        </p:blipFill>
        <p:spPr>
          <a:xfrm>
            <a:off x="7131260" y="497456"/>
            <a:ext cx="3939216" cy="5000445"/>
          </a:xfrm>
          <a:prstGeom prst="rect">
            <a:avLst/>
          </a:prstGeom>
        </p:spPr>
      </p:pic>
      <p:sp>
        <p:nvSpPr>
          <p:cNvPr id="5" name="TextBox 4">
            <a:extLst>
              <a:ext uri="{FF2B5EF4-FFF2-40B4-BE49-F238E27FC236}">
                <a16:creationId xmlns:a16="http://schemas.microsoft.com/office/drawing/2014/main" id="{9002A6BD-8687-459C-8CC7-2EE6DAA3BA07}"/>
              </a:ext>
            </a:extLst>
          </p:cNvPr>
          <p:cNvSpPr txBox="1"/>
          <p:nvPr/>
        </p:nvSpPr>
        <p:spPr>
          <a:xfrm>
            <a:off x="7729268" y="573081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Omar Bradley</a:t>
            </a:r>
          </a:p>
        </p:txBody>
      </p:sp>
    </p:spTree>
    <p:extLst>
      <p:ext uri="{BB962C8B-B14F-4D97-AF65-F5344CB8AC3E}">
        <p14:creationId xmlns:p14="http://schemas.microsoft.com/office/powerpoint/2010/main" val="225452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89FBED-9ACF-414D-9A8C-A4273EC9FBDA}"/>
              </a:ext>
            </a:extLst>
          </p:cNvPr>
          <p:cNvSpPr txBox="1"/>
          <p:nvPr/>
        </p:nvSpPr>
        <p:spPr>
          <a:xfrm>
            <a:off x="1733910" y="499757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George Patton</a:t>
            </a:r>
          </a:p>
        </p:txBody>
      </p:sp>
      <p:pic>
        <p:nvPicPr>
          <p:cNvPr id="3" name="Picture 3">
            <a:extLst>
              <a:ext uri="{FF2B5EF4-FFF2-40B4-BE49-F238E27FC236}">
                <a16:creationId xmlns:a16="http://schemas.microsoft.com/office/drawing/2014/main" id="{13FAC0CD-542D-4D0C-AE4B-7777123AC5E3}"/>
              </a:ext>
            </a:extLst>
          </p:cNvPr>
          <p:cNvPicPr>
            <a:picLocks noChangeAspect="1"/>
          </p:cNvPicPr>
          <p:nvPr/>
        </p:nvPicPr>
        <p:blipFill>
          <a:blip r:embed="rId2"/>
          <a:stretch>
            <a:fillRect/>
          </a:stretch>
        </p:blipFill>
        <p:spPr>
          <a:xfrm>
            <a:off x="1086928" y="335053"/>
            <a:ext cx="3763991" cy="4433855"/>
          </a:xfrm>
          <a:prstGeom prst="rect">
            <a:avLst/>
          </a:prstGeom>
        </p:spPr>
      </p:pic>
      <p:pic>
        <p:nvPicPr>
          <p:cNvPr id="4" name="Picture 4">
            <a:extLst>
              <a:ext uri="{FF2B5EF4-FFF2-40B4-BE49-F238E27FC236}">
                <a16:creationId xmlns:a16="http://schemas.microsoft.com/office/drawing/2014/main" id="{EB6DE445-6757-4828-9D20-93914B08BA40}"/>
              </a:ext>
            </a:extLst>
          </p:cNvPr>
          <p:cNvPicPr>
            <a:picLocks noChangeAspect="1"/>
          </p:cNvPicPr>
          <p:nvPr/>
        </p:nvPicPr>
        <p:blipFill>
          <a:blip r:embed="rId3"/>
          <a:stretch>
            <a:fillRect/>
          </a:stretch>
        </p:blipFill>
        <p:spPr>
          <a:xfrm>
            <a:off x="7211684" y="291681"/>
            <a:ext cx="3634596" cy="4750638"/>
          </a:xfrm>
          <a:prstGeom prst="rect">
            <a:avLst/>
          </a:prstGeom>
        </p:spPr>
      </p:pic>
      <p:sp>
        <p:nvSpPr>
          <p:cNvPr id="5" name="TextBox 4">
            <a:extLst>
              <a:ext uri="{FF2B5EF4-FFF2-40B4-BE49-F238E27FC236}">
                <a16:creationId xmlns:a16="http://schemas.microsoft.com/office/drawing/2014/main" id="{4945C803-D86F-4B3E-BE59-3B6303F9450B}"/>
              </a:ext>
            </a:extLst>
          </p:cNvPr>
          <p:cNvSpPr txBox="1"/>
          <p:nvPr/>
        </p:nvSpPr>
        <p:spPr>
          <a:xfrm>
            <a:off x="7772400" y="551515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Martin Dempsey</a:t>
            </a:r>
          </a:p>
        </p:txBody>
      </p:sp>
    </p:spTree>
    <p:extLst>
      <p:ext uri="{BB962C8B-B14F-4D97-AF65-F5344CB8AC3E}">
        <p14:creationId xmlns:p14="http://schemas.microsoft.com/office/powerpoint/2010/main" val="313450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13C43-2729-4AE8-8602-5F3ECA8B0A41}"/>
              </a:ext>
            </a:extLst>
          </p:cNvPr>
          <p:cNvSpPr txBox="1"/>
          <p:nvPr/>
        </p:nvSpPr>
        <p:spPr>
          <a:xfrm>
            <a:off x="5486399" y="2078966"/>
            <a:ext cx="55467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Bernard Montgomery</a:t>
            </a:r>
          </a:p>
        </p:txBody>
      </p:sp>
      <p:pic>
        <p:nvPicPr>
          <p:cNvPr id="3" name="Picture 3">
            <a:extLst>
              <a:ext uri="{FF2B5EF4-FFF2-40B4-BE49-F238E27FC236}">
                <a16:creationId xmlns:a16="http://schemas.microsoft.com/office/drawing/2014/main" id="{9289014E-9E9D-4605-A0F9-C2C141BB706C}"/>
              </a:ext>
            </a:extLst>
          </p:cNvPr>
          <p:cNvPicPr>
            <a:picLocks noChangeAspect="1"/>
          </p:cNvPicPr>
          <p:nvPr/>
        </p:nvPicPr>
        <p:blipFill>
          <a:blip r:embed="rId2"/>
          <a:stretch>
            <a:fillRect/>
          </a:stretch>
        </p:blipFill>
        <p:spPr>
          <a:xfrm>
            <a:off x="439947" y="315931"/>
            <a:ext cx="4669765" cy="6441795"/>
          </a:xfrm>
          <a:prstGeom prst="rect">
            <a:avLst/>
          </a:prstGeom>
        </p:spPr>
      </p:pic>
    </p:spTree>
    <p:extLst>
      <p:ext uri="{BB962C8B-B14F-4D97-AF65-F5344CB8AC3E}">
        <p14:creationId xmlns:p14="http://schemas.microsoft.com/office/powerpoint/2010/main" val="321095131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3DADD0C57AB24E85609CCBCE5B81B0" ma:contentTypeVersion="13" ma:contentTypeDescription="Crée un document." ma:contentTypeScope="" ma:versionID="8061c877cf3934237911dfc8886b5289">
  <xsd:schema xmlns:xsd="http://www.w3.org/2001/XMLSchema" xmlns:xs="http://www.w3.org/2001/XMLSchema" xmlns:p="http://schemas.microsoft.com/office/2006/metadata/properties" xmlns:ns3="c1fe1c99-eca0-4f8e-880e-0a711749673e" xmlns:ns4="d11a5003-38ea-4798-bb9d-1f7ce0784afe" targetNamespace="http://schemas.microsoft.com/office/2006/metadata/properties" ma:root="true" ma:fieldsID="6f61f94a4ea81873e7b57199ed7a0a58" ns3:_="" ns4:_="">
    <xsd:import namespace="c1fe1c99-eca0-4f8e-880e-0a711749673e"/>
    <xsd:import namespace="d11a5003-38ea-4798-bb9d-1f7ce0784a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e1c99-eca0-4f8e-880e-0a711749673e"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SharingHintHash" ma:index="10" nillable="true" ma:displayName="Partage du hachage d’indicateu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1a5003-38ea-4798-bb9d-1f7ce0784a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4183B5-A0FF-46E7-A741-0B3C663033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fe1c99-eca0-4f8e-880e-0a711749673e"/>
    <ds:schemaRef ds:uri="d11a5003-38ea-4798-bb9d-1f7ce0784a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E56289-AEFC-470C-8349-C9DB3AECA1C3}">
  <ds:schemaRefs>
    <ds:schemaRef ds:uri="http://schemas.microsoft.com/sharepoint/v3/contenttype/forms"/>
  </ds:schemaRefs>
</ds:datastoreItem>
</file>

<file path=customXml/itemProps3.xml><?xml version="1.0" encoding="utf-8"?>
<ds:datastoreItem xmlns:ds="http://schemas.openxmlformats.org/officeDocument/2006/customXml" ds:itemID="{CD514C32-B562-42CA-95A5-5A2419077D5E}">
  <ds:schemaRefs>
    <ds:schemaRef ds:uri="http://schemas.openxmlformats.org/package/2006/metadata/core-properties"/>
    <ds:schemaRef ds:uri="http://purl.org/dc/terms/"/>
    <ds:schemaRef ds:uri="http://schemas.microsoft.com/office/2006/metadata/properties"/>
    <ds:schemaRef ds:uri="http://purl.org/dc/elements/1.1/"/>
    <ds:schemaRef ds:uri="http://schemas.microsoft.com/office/2006/documentManagement/types"/>
    <ds:schemaRef ds:uri="c1fe1c99-eca0-4f8e-880e-0a711749673e"/>
    <ds:schemaRef ds:uri="http://www.w3.org/XML/1998/namespace"/>
    <ds:schemaRef ds:uri="d11a5003-38ea-4798-bb9d-1f7ce0784af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Grand écran</PresentationFormat>
  <Paragraphs>83</Paragraphs>
  <Slides>21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21</vt:i4>
      </vt:variant>
    </vt:vector>
  </HeadingPairs>
  <TitlesOfParts>
    <vt:vector size="25"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Alban BONINI</dc:creator>
  <cp:lastModifiedBy>Alban BONINI</cp:lastModifiedBy>
  <cp:revision>1603</cp:revision>
  <dcterms:created xsi:type="dcterms:W3CDTF">2021-09-20T11:30:10Z</dcterms:created>
  <dcterms:modified xsi:type="dcterms:W3CDTF">2022-01-16T14:30:37Z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0x010100BF3DADD0C57AB24E85609CCBCE5B81B0</vt:lpwstr>
  </property>
</Properties>
</file>